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2" r:id="rId7"/>
    <p:sldId id="263" r:id="rId8"/>
    <p:sldId id="265" r:id="rId9"/>
    <p:sldId id="264" r:id="rId1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91" autoAdjust="0"/>
  </p:normalViewPr>
  <p:slideViewPr>
    <p:cSldViewPr>
      <p:cViewPr varScale="1">
        <p:scale>
          <a:sx n="76" d="100"/>
          <a:sy n="76" d="100"/>
        </p:scale>
        <p:origin x="-99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4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C256D-3B59-4B70-B831-4C0A023F13D1}" type="datetimeFigureOut">
              <a:rPr lang="hr-HR" smtClean="0"/>
              <a:pPr/>
              <a:t>24.2.2012</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1868C-CF06-4A81-A3B0-4FE41E2007E4}"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Introduction</a:t>
            </a:r>
            <a:endParaRPr lang="hr-HR"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My name is Berti Erjavec and I work at Institute of Physics (Zagreb) on different educational and popularization physics projects. I want to share my experience about </a:t>
            </a:r>
            <a:r>
              <a:rPr lang="hr-HR" sz="1200" b="0" kern="1200" dirty="0" smtClean="0">
                <a:solidFill>
                  <a:schemeClr val="tx1"/>
                </a:solidFill>
                <a:latin typeface="+mn-lt"/>
                <a:ea typeface="+mn-ea"/>
                <a:cs typeface="+mn-cs"/>
              </a:rPr>
              <a:t>some</a:t>
            </a:r>
            <a:r>
              <a:rPr lang="en-US" sz="1200" b="0" kern="1200" dirty="0" smtClean="0">
                <a:solidFill>
                  <a:schemeClr val="tx1"/>
                </a:solidFill>
                <a:latin typeface="+mn-lt"/>
                <a:ea typeface="+mn-ea"/>
                <a:cs typeface="+mn-cs"/>
              </a:rPr>
              <a:t> project</a:t>
            </a:r>
            <a:r>
              <a:rPr lang="hr-HR" sz="1200" b="0" kern="1200" dirty="0" smtClean="0">
                <a:solidFill>
                  <a:schemeClr val="tx1"/>
                </a:solidFill>
                <a:latin typeface="+mn-lt"/>
                <a:ea typeface="+mn-ea"/>
                <a:cs typeface="+mn-cs"/>
              </a:rPr>
              <a:t>s</a:t>
            </a:r>
            <a:r>
              <a:rPr lang="en-US" sz="1200" b="0" kern="1200" dirty="0" smtClean="0">
                <a:solidFill>
                  <a:schemeClr val="tx1"/>
                </a:solidFill>
                <a:latin typeface="+mn-lt"/>
                <a:ea typeface="+mn-ea"/>
                <a:cs typeface="+mn-cs"/>
              </a:rPr>
              <a:t> which </a:t>
            </a:r>
            <a:r>
              <a:rPr lang="hr-HR" sz="1200" b="0" kern="1200" dirty="0" smtClean="0">
                <a:solidFill>
                  <a:schemeClr val="tx1"/>
                </a:solidFill>
                <a:latin typeface="+mn-lt"/>
                <a:ea typeface="+mn-ea"/>
                <a:cs typeface="+mn-cs"/>
              </a:rPr>
              <a:t>are</a:t>
            </a:r>
            <a:r>
              <a:rPr lang="en-US" sz="1200" b="0" kern="1200" dirty="0" smtClean="0">
                <a:solidFill>
                  <a:schemeClr val="tx1"/>
                </a:solidFill>
                <a:latin typeface="+mn-lt"/>
                <a:ea typeface="+mn-ea"/>
                <a:cs typeface="+mn-cs"/>
              </a:rPr>
              <a:t> at the moment in progress. </a:t>
            </a:r>
            <a:endParaRPr lang="hr-HR" sz="1200" b="1" kern="1200" dirty="0" smtClean="0">
              <a:solidFill>
                <a:schemeClr val="tx1"/>
              </a:solidFill>
              <a:latin typeface="+mn-lt"/>
              <a:ea typeface="+mn-ea"/>
              <a:cs typeface="+mn-cs"/>
            </a:endParaRPr>
          </a:p>
          <a:p>
            <a:endParaRPr lang="hr-HR" dirty="0"/>
          </a:p>
        </p:txBody>
      </p:sp>
      <p:sp>
        <p:nvSpPr>
          <p:cNvPr id="4" name="Rezervirano mjesto broja slajda 3"/>
          <p:cNvSpPr>
            <a:spLocks noGrp="1"/>
          </p:cNvSpPr>
          <p:nvPr>
            <p:ph type="sldNum" sz="quarter" idx="10"/>
          </p:nvPr>
        </p:nvSpPr>
        <p:spPr/>
        <p:txBody>
          <a:bodyPr/>
          <a:lstStyle/>
          <a:p>
            <a:fld id="{ECF1868C-CF06-4A81-A3B0-4FE41E2007E4}" type="slidenum">
              <a:rPr lang="hr-HR" smtClean="0"/>
              <a:pPr/>
              <a:t>1</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My Institute support gifted students and teachers for many </a:t>
            </a:r>
            <a:r>
              <a:rPr lang="hr-HR" sz="1200" b="0" kern="1200" dirty="0" smtClean="0">
                <a:solidFill>
                  <a:schemeClr val="tx1"/>
                </a:solidFill>
                <a:latin typeface="+mn-lt"/>
                <a:ea typeface="+mn-ea"/>
                <a:cs typeface="+mn-cs"/>
              </a:rPr>
              <a:t>y</a:t>
            </a:r>
            <a:r>
              <a:rPr lang="en-US" sz="1200" b="0" kern="1200" dirty="0" smtClean="0">
                <a:solidFill>
                  <a:schemeClr val="tx1"/>
                </a:solidFill>
                <a:latin typeface="+mn-lt"/>
                <a:ea typeface="+mn-ea"/>
                <a:cs typeface="+mn-cs"/>
              </a:rPr>
              <a:t>ears trough different activities. All this activities had not formal framework. At the end of last year, we have finally achieved a formal Agreement between Institute of Physics and one of the best high schools in Croatia, 15. Gymnasium Zagreb.   </a:t>
            </a:r>
            <a:endParaRPr lang="hr-HR" sz="1200" b="1" kern="1200" dirty="0" smtClean="0">
              <a:solidFill>
                <a:schemeClr val="tx1"/>
              </a:solidFill>
              <a:latin typeface="+mn-lt"/>
              <a:ea typeface="+mn-ea"/>
              <a:cs typeface="+mn-cs"/>
            </a:endParaRPr>
          </a:p>
          <a:p>
            <a:endParaRPr lang="hr-HR" dirty="0"/>
          </a:p>
        </p:txBody>
      </p:sp>
      <p:sp>
        <p:nvSpPr>
          <p:cNvPr id="4" name="Rezervirano mjesto broja slajda 3"/>
          <p:cNvSpPr>
            <a:spLocks noGrp="1"/>
          </p:cNvSpPr>
          <p:nvPr>
            <p:ph type="sldNum" sz="quarter" idx="10"/>
          </p:nvPr>
        </p:nvSpPr>
        <p:spPr/>
        <p:txBody>
          <a:bodyPr/>
          <a:lstStyle/>
          <a:p>
            <a:fld id="{ECF1868C-CF06-4A81-A3B0-4FE41E2007E4}" type="slidenum">
              <a:rPr lang="hr-HR" smtClean="0"/>
              <a:pPr/>
              <a:t>2</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In this agreement every side has specific tasks. </a:t>
            </a:r>
            <a:endParaRPr lang="hr-HR"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School recognizes and selects gifted students interested in physics. This year there are about 20 students divided in four different projects. School provides place, time, available material resource and teachers who are guiding students.</a:t>
            </a:r>
            <a:endParaRPr lang="hr-HR"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Institute provides interesting physic projects in domain of our scientific research. Scientist design and develop project in collaboration with teacher and students. Scientist lead and supervise all activities during process, and evaluate the final outcome. </a:t>
            </a:r>
            <a:endParaRPr lang="hr-HR" sz="1200" b="1" kern="1200" dirty="0" smtClean="0">
              <a:solidFill>
                <a:schemeClr val="tx1"/>
              </a:solidFill>
              <a:latin typeface="+mn-lt"/>
              <a:ea typeface="+mn-ea"/>
              <a:cs typeface="+mn-cs"/>
            </a:endParaRPr>
          </a:p>
          <a:p>
            <a:endParaRPr lang="en-US" dirty="0"/>
          </a:p>
        </p:txBody>
      </p:sp>
      <p:sp>
        <p:nvSpPr>
          <p:cNvPr id="4" name="Rezervirano mjesto broja slajda 3"/>
          <p:cNvSpPr>
            <a:spLocks noGrp="1"/>
          </p:cNvSpPr>
          <p:nvPr>
            <p:ph type="sldNum" sz="quarter" idx="10"/>
          </p:nvPr>
        </p:nvSpPr>
        <p:spPr/>
        <p:txBody>
          <a:bodyPr/>
          <a:lstStyle/>
          <a:p>
            <a:fld id="{ECF1868C-CF06-4A81-A3B0-4FE41E2007E4}" type="slidenum">
              <a:rPr lang="hr-HR" smtClean="0"/>
              <a:pPr/>
              <a:t>3</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Projects in progress are: Magnet interactions, Spectroscopy, Holography and </a:t>
            </a:r>
            <a:r>
              <a:rPr lang="en-US" sz="1200" kern="1200" dirty="0" err="1" smtClean="0">
                <a:solidFill>
                  <a:schemeClr val="tx1"/>
                </a:solidFill>
                <a:latin typeface="+mn-lt"/>
                <a:ea typeface="+mn-ea"/>
                <a:cs typeface="+mn-cs"/>
              </a:rPr>
              <a:t>Graphen</a:t>
            </a:r>
            <a:r>
              <a:rPr lang="en-US" sz="1200" kern="1200" dirty="0" smtClean="0">
                <a:solidFill>
                  <a:schemeClr val="tx1"/>
                </a:solidFill>
                <a:latin typeface="+mn-lt"/>
                <a:ea typeface="+mn-ea"/>
                <a:cs typeface="+mn-cs"/>
              </a:rPr>
              <a:t>. All projects have two years timeline and specific goals for every year. Evaluation will be in April with public presentations and posters on the school level at The little science conference. It is planed that if better results will be achieved it will be published in the form of educational papers in journals such as Physics Education, Physics Teacher or </a:t>
            </a:r>
            <a:r>
              <a:rPr lang="en-US" sz="1200" kern="1200" dirty="0" err="1" smtClean="0">
                <a:solidFill>
                  <a:schemeClr val="tx1"/>
                </a:solidFill>
                <a:latin typeface="+mn-lt"/>
                <a:ea typeface="+mn-ea"/>
                <a:cs typeface="+mn-cs"/>
              </a:rPr>
              <a:t>Matematičko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fizički</a:t>
            </a:r>
            <a:r>
              <a:rPr lang="en-US" sz="1200" kern="1200" dirty="0" smtClean="0">
                <a:solidFill>
                  <a:schemeClr val="tx1"/>
                </a:solidFill>
                <a:latin typeface="+mn-lt"/>
                <a:ea typeface="+mn-ea"/>
                <a:cs typeface="+mn-cs"/>
              </a:rPr>
              <a:t> list. </a:t>
            </a:r>
            <a:endParaRPr lang="hr-HR" sz="1200" b="1" kern="1200" dirty="0" smtClean="0">
              <a:solidFill>
                <a:schemeClr val="tx1"/>
              </a:solidFill>
              <a:latin typeface="+mn-lt"/>
              <a:ea typeface="+mn-ea"/>
              <a:cs typeface="+mn-cs"/>
            </a:endParaRPr>
          </a:p>
        </p:txBody>
      </p:sp>
      <p:sp>
        <p:nvSpPr>
          <p:cNvPr id="4" name="Rezervirano mjesto broja slajda 3"/>
          <p:cNvSpPr>
            <a:spLocks noGrp="1"/>
          </p:cNvSpPr>
          <p:nvPr>
            <p:ph type="sldNum" sz="quarter" idx="10"/>
          </p:nvPr>
        </p:nvSpPr>
        <p:spPr/>
        <p:txBody>
          <a:bodyPr/>
          <a:lstStyle/>
          <a:p>
            <a:fld id="{ECF1868C-CF06-4A81-A3B0-4FE41E2007E4}" type="slidenum">
              <a:rPr lang="hr-HR" smtClean="0"/>
              <a:pPr/>
              <a:t>4</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I will tell some more details about projects on an example of Spectroscopy. This is project based on an earlier project of dr. </a:t>
            </a:r>
            <a:r>
              <a:rPr lang="en-US" sz="1200" b="0" kern="1200" dirty="0" err="1" smtClean="0">
                <a:solidFill>
                  <a:schemeClr val="tx1"/>
                </a:solidFill>
                <a:latin typeface="+mn-lt"/>
                <a:ea typeface="+mn-ea"/>
                <a:cs typeface="+mn-cs"/>
              </a:rPr>
              <a:t>Milošević</a:t>
            </a:r>
            <a:r>
              <a:rPr lang="en-US" sz="1200" b="0" kern="1200" dirty="0" smtClean="0">
                <a:solidFill>
                  <a:schemeClr val="tx1"/>
                </a:solidFill>
                <a:latin typeface="+mn-lt"/>
                <a:ea typeface="+mn-ea"/>
                <a:cs typeface="+mn-cs"/>
              </a:rPr>
              <a:t> - Spectroscopy in school.  In this project participate two students from </a:t>
            </a:r>
            <a:r>
              <a:rPr lang="hr-HR" sz="1200" b="0" kern="1200" dirty="0" smtClean="0">
                <a:solidFill>
                  <a:schemeClr val="tx1"/>
                </a:solidFill>
                <a:latin typeface="+mn-lt"/>
                <a:ea typeface="+mn-ea"/>
                <a:cs typeface="+mn-cs"/>
              </a:rPr>
              <a:t>3.</a:t>
            </a:r>
            <a:r>
              <a:rPr lang="en-US" sz="1200" b="0" kern="1200" dirty="0" smtClean="0">
                <a:solidFill>
                  <a:schemeClr val="tx1"/>
                </a:solidFill>
                <a:latin typeface="+mn-lt"/>
                <a:ea typeface="+mn-ea"/>
                <a:cs typeface="+mn-cs"/>
              </a:rPr>
              <a:t> grade, </a:t>
            </a:r>
            <a:r>
              <a:rPr lang="en-US" sz="1200" b="0" kern="1200" dirty="0" err="1" smtClean="0">
                <a:solidFill>
                  <a:schemeClr val="tx1"/>
                </a:solidFill>
                <a:latin typeface="+mn-lt"/>
                <a:ea typeface="+mn-ea"/>
                <a:cs typeface="+mn-cs"/>
              </a:rPr>
              <a:t>Sergej</a:t>
            </a:r>
            <a:r>
              <a:rPr lang="hr-HR"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 and </a:t>
            </a:r>
            <a:r>
              <a:rPr lang="en-US" sz="1200" b="0" kern="1200" dirty="0" err="1" smtClean="0">
                <a:solidFill>
                  <a:schemeClr val="tx1"/>
                </a:solidFill>
                <a:latin typeface="+mn-lt"/>
                <a:ea typeface="+mn-ea"/>
                <a:cs typeface="+mn-cs"/>
              </a:rPr>
              <a:t>Dominik</a:t>
            </a:r>
            <a:r>
              <a:rPr lang="en-US" sz="1200" b="0" kern="1200" dirty="0" smtClean="0">
                <a:solidFill>
                  <a:schemeClr val="tx1"/>
                </a:solidFill>
                <a:latin typeface="+mn-lt"/>
                <a:ea typeface="+mn-ea"/>
                <a:cs typeface="+mn-cs"/>
              </a:rPr>
              <a:t> with teacher Mrs. Mlinarić. First they learn</a:t>
            </a:r>
            <a:r>
              <a:rPr lang="hr-HR" sz="1200" b="0" kern="1200" dirty="0" err="1" smtClean="0">
                <a:solidFill>
                  <a:schemeClr val="tx1"/>
                </a:solidFill>
                <a:latin typeface="+mn-lt"/>
                <a:ea typeface="+mn-ea"/>
                <a:cs typeface="+mn-cs"/>
              </a:rPr>
              <a:t>ed</a:t>
            </a:r>
            <a:r>
              <a:rPr lang="en-US" sz="1200" b="0" kern="1200" dirty="0" smtClean="0">
                <a:solidFill>
                  <a:schemeClr val="tx1"/>
                </a:solidFill>
                <a:latin typeface="+mn-lt"/>
                <a:ea typeface="+mn-ea"/>
                <a:cs typeface="+mn-cs"/>
              </a:rPr>
              <a:t> something about light, spectra and optics. The most of that they learned with teacher and thru available resources.  Then we have agreed about main goal for this year: To build our own digital spectroscope which can be used for teaching purpose. It must be real time device connected to the computer and should not be expansive.  After two months of attempting  we have now a successful result.  </a:t>
            </a:r>
            <a:endParaRPr lang="hr-HR" sz="1200" b="1" kern="1200" dirty="0" smtClean="0">
              <a:solidFill>
                <a:schemeClr val="tx1"/>
              </a:solidFill>
              <a:latin typeface="+mn-lt"/>
              <a:ea typeface="+mn-ea"/>
              <a:cs typeface="+mn-cs"/>
            </a:endParaRPr>
          </a:p>
          <a:p>
            <a:endParaRPr lang="en-US" dirty="0"/>
          </a:p>
        </p:txBody>
      </p:sp>
      <p:sp>
        <p:nvSpPr>
          <p:cNvPr id="4" name="Rezervirano mjesto broja slajda 3"/>
          <p:cNvSpPr>
            <a:spLocks noGrp="1"/>
          </p:cNvSpPr>
          <p:nvPr>
            <p:ph type="sldNum" sz="quarter" idx="10"/>
          </p:nvPr>
        </p:nvSpPr>
        <p:spPr/>
        <p:txBody>
          <a:bodyPr/>
          <a:lstStyle/>
          <a:p>
            <a:fld id="{ECF1868C-CF06-4A81-A3B0-4FE41E2007E4}" type="slidenum">
              <a:rPr lang="hr-HR" smtClean="0"/>
              <a:pPr/>
              <a:t>5</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Spectroscope is a box on tripod, connected to the computer. Students have developed original software for </a:t>
            </a:r>
            <a:r>
              <a:rPr lang="en-US" sz="1200" b="0" kern="1200" noProof="0" dirty="0" smtClean="0">
                <a:solidFill>
                  <a:schemeClr val="tx1"/>
                </a:solidFill>
                <a:latin typeface="+mn-lt"/>
                <a:ea typeface="+mn-ea"/>
                <a:cs typeface="+mn-cs"/>
              </a:rPr>
              <a:t>different platforms</a:t>
            </a:r>
            <a:r>
              <a:rPr lang="en-US" sz="1200" b="0" kern="1200" baseline="0" noProof="0" dirty="0" smtClean="0">
                <a:solidFill>
                  <a:schemeClr val="tx1"/>
                </a:solidFill>
                <a:latin typeface="+mn-lt"/>
                <a:ea typeface="+mn-ea"/>
                <a:cs typeface="+mn-cs"/>
              </a:rPr>
              <a:t> (windows, </a:t>
            </a:r>
            <a:r>
              <a:rPr lang="en-US" sz="1200" b="0" kern="1200" baseline="0" noProof="0" dirty="0" err="1" smtClean="0">
                <a:solidFill>
                  <a:schemeClr val="tx1"/>
                </a:solidFill>
                <a:latin typeface="+mn-lt"/>
                <a:ea typeface="+mn-ea"/>
                <a:cs typeface="+mn-cs"/>
              </a:rPr>
              <a:t>linux</a:t>
            </a:r>
            <a:r>
              <a:rPr lang="en-US" sz="1200" b="0" kern="1200" baseline="0" noProof="0" dirty="0" smtClean="0">
                <a:solidFill>
                  <a:schemeClr val="tx1"/>
                </a:solidFill>
                <a:latin typeface="+mn-lt"/>
                <a:ea typeface="+mn-ea"/>
                <a:cs typeface="+mn-cs"/>
              </a:rPr>
              <a:t> and </a:t>
            </a:r>
            <a:r>
              <a:rPr lang="en-US" sz="1200" b="0" kern="1200" baseline="0" noProof="0" dirty="0" err="1" smtClean="0">
                <a:solidFill>
                  <a:schemeClr val="tx1"/>
                </a:solidFill>
                <a:latin typeface="+mn-lt"/>
                <a:ea typeface="+mn-ea"/>
                <a:cs typeface="+mn-cs"/>
              </a:rPr>
              <a:t>mac</a:t>
            </a:r>
            <a:r>
              <a:rPr lang="en-US" sz="1200" b="0" kern="1200" baseline="0" noProof="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endParaRPr lang="hr-HR" sz="1200" b="1" kern="1200" dirty="0">
              <a:solidFill>
                <a:schemeClr val="tx1"/>
              </a:solidFill>
              <a:latin typeface="+mn-lt"/>
              <a:ea typeface="+mn-ea"/>
              <a:cs typeface="+mn-cs"/>
            </a:endParaRPr>
          </a:p>
        </p:txBody>
      </p:sp>
      <p:sp>
        <p:nvSpPr>
          <p:cNvPr id="4" name="Rezervirano mjesto broja slajda 3"/>
          <p:cNvSpPr>
            <a:spLocks noGrp="1"/>
          </p:cNvSpPr>
          <p:nvPr>
            <p:ph type="sldNum" sz="quarter" idx="10"/>
          </p:nvPr>
        </p:nvSpPr>
        <p:spPr/>
        <p:txBody>
          <a:bodyPr/>
          <a:lstStyle/>
          <a:p>
            <a:fld id="{ECF1868C-CF06-4A81-A3B0-4FE41E2007E4}" type="slidenum">
              <a:rPr lang="hr-HR" smtClean="0"/>
              <a:pPr/>
              <a:t>6</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Spectroscope is working </a:t>
            </a:r>
            <a:r>
              <a:rPr lang="hr-HR" sz="1200" b="0" kern="1200" dirty="0" smtClean="0">
                <a:solidFill>
                  <a:schemeClr val="tx1"/>
                </a:solidFill>
                <a:latin typeface="+mn-lt"/>
                <a:ea typeface="+mn-ea"/>
                <a:cs typeface="+mn-cs"/>
              </a:rPr>
              <a:t>at</a:t>
            </a:r>
            <a:r>
              <a:rPr lang="hr-HR"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real time</a:t>
            </a:r>
            <a:r>
              <a:rPr lang="hr-HR" sz="1200" b="0" kern="1200" dirty="0" smtClean="0">
                <a:solidFill>
                  <a:schemeClr val="tx1"/>
                </a:solidFill>
                <a:latin typeface="+mn-lt"/>
                <a:ea typeface="+mn-ea"/>
                <a:cs typeface="+mn-cs"/>
              </a:rPr>
              <a:t> base</a:t>
            </a:r>
            <a:r>
              <a:rPr lang="en-US" sz="1200" b="0" kern="1200" dirty="0" smtClean="0">
                <a:solidFill>
                  <a:schemeClr val="tx1"/>
                </a:solidFill>
                <a:latin typeface="+mn-lt"/>
                <a:ea typeface="+mn-ea"/>
                <a:cs typeface="+mn-cs"/>
              </a:rPr>
              <a:t> in a visible range of </a:t>
            </a:r>
            <a:r>
              <a:rPr lang="en-US" sz="1200" b="0" kern="1200" noProof="0" dirty="0" smtClean="0">
                <a:solidFill>
                  <a:schemeClr val="tx1"/>
                </a:solidFill>
                <a:latin typeface="+mn-lt"/>
                <a:ea typeface="+mn-ea"/>
                <a:cs typeface="+mn-cs"/>
              </a:rPr>
              <a:t>spectrum.</a:t>
            </a:r>
            <a:r>
              <a:rPr lang="en-US" sz="1200" b="0" kern="1200" baseline="0" noProof="0" dirty="0" smtClean="0">
                <a:solidFill>
                  <a:schemeClr val="tx1"/>
                </a:solidFill>
                <a:latin typeface="+mn-lt"/>
                <a:ea typeface="+mn-ea"/>
                <a:cs typeface="+mn-cs"/>
              </a:rPr>
              <a:t> </a:t>
            </a:r>
            <a:r>
              <a:rPr lang="en-US" sz="1200" b="0" kern="1200" noProof="0" dirty="0" smtClean="0">
                <a:solidFill>
                  <a:schemeClr val="tx1"/>
                </a:solidFill>
                <a:latin typeface="+mn-lt"/>
                <a:ea typeface="+mn-ea"/>
                <a:cs typeface="+mn-cs"/>
              </a:rPr>
              <a:t> </a:t>
            </a:r>
            <a:endParaRPr lang="en-US" sz="1200" b="1" kern="1200" noProof="0" dirty="0">
              <a:solidFill>
                <a:schemeClr val="tx1"/>
              </a:solidFill>
              <a:latin typeface="+mn-lt"/>
              <a:ea typeface="+mn-ea"/>
              <a:cs typeface="+mn-cs"/>
            </a:endParaRPr>
          </a:p>
        </p:txBody>
      </p:sp>
      <p:sp>
        <p:nvSpPr>
          <p:cNvPr id="4" name="Rezervirano mjesto broja slajda 3"/>
          <p:cNvSpPr>
            <a:spLocks noGrp="1"/>
          </p:cNvSpPr>
          <p:nvPr>
            <p:ph type="sldNum" sz="quarter" idx="10"/>
          </p:nvPr>
        </p:nvSpPr>
        <p:spPr/>
        <p:txBody>
          <a:bodyPr/>
          <a:lstStyle/>
          <a:p>
            <a:fld id="{ECF1868C-CF06-4A81-A3B0-4FE41E2007E4}" type="slidenum">
              <a:rPr lang="hr-HR" smtClean="0"/>
              <a:pPr/>
              <a:t>7</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en-US" noProof="0" dirty="0" smtClean="0"/>
              <a:t>This</a:t>
            </a:r>
            <a:r>
              <a:rPr lang="en-US" dirty="0" smtClean="0"/>
              <a:t> is </a:t>
            </a:r>
            <a:r>
              <a:rPr lang="en-US" noProof="0" dirty="0" smtClean="0"/>
              <a:t>the obtained spectrum of  energy</a:t>
            </a:r>
            <a:r>
              <a:rPr lang="en-US" baseline="0" noProof="0" dirty="0" smtClean="0"/>
              <a:t> saving lamp.</a:t>
            </a:r>
            <a:endParaRPr lang="en-US" noProof="0" dirty="0"/>
          </a:p>
        </p:txBody>
      </p:sp>
      <p:sp>
        <p:nvSpPr>
          <p:cNvPr id="4" name="Rezervirano mjesto broja slajda 3"/>
          <p:cNvSpPr>
            <a:spLocks noGrp="1"/>
          </p:cNvSpPr>
          <p:nvPr>
            <p:ph type="sldNum" sz="quarter" idx="10"/>
          </p:nvPr>
        </p:nvSpPr>
        <p:spPr/>
        <p:txBody>
          <a:bodyPr/>
          <a:lstStyle/>
          <a:p>
            <a:fld id="{ECF1868C-CF06-4A81-A3B0-4FE41E2007E4}" type="slidenum">
              <a:rPr lang="hr-HR" smtClean="0"/>
              <a:pPr/>
              <a:t>8</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There are problems</a:t>
            </a:r>
            <a:r>
              <a:rPr lang="hr-HR"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connected with time organization, because students have all activities in after school time, so they are often too occupied with regular school activities. Problem is not a motivation of students, but how to find motivated teachers and scientists?  There is a problem </a:t>
            </a:r>
            <a:r>
              <a:rPr lang="en-US" sz="1200" b="0" kern="1200" noProof="0" dirty="0" smtClean="0">
                <a:solidFill>
                  <a:schemeClr val="tx1"/>
                </a:solidFill>
                <a:latin typeface="+mn-lt"/>
                <a:ea typeface="+mn-ea"/>
                <a:cs typeface="+mn-cs"/>
              </a:rPr>
              <a:t>with </a:t>
            </a:r>
            <a:r>
              <a:rPr lang="en-US" sz="1200" b="0" kern="1200" dirty="0" smtClean="0">
                <a:solidFill>
                  <a:schemeClr val="tx1"/>
                </a:solidFill>
                <a:latin typeface="+mn-lt"/>
                <a:ea typeface="+mn-ea"/>
                <a:cs typeface="+mn-cs"/>
              </a:rPr>
              <a:t>recognition such a demanding and hard work at school and in science community as well. How to enclose more gifted students from other schools? </a:t>
            </a:r>
            <a:endParaRPr lang="hr-HR" sz="1200" b="1" kern="1200" dirty="0" smtClean="0">
              <a:solidFill>
                <a:schemeClr val="tx1"/>
              </a:solidFill>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endParaRPr lang="en-US" sz="1200" b="1" kern="1200" noProof="0" dirty="0" smtClean="0">
              <a:solidFill>
                <a:schemeClr val="tx1"/>
              </a:solidFill>
              <a:latin typeface="+mn-lt"/>
              <a:ea typeface="+mn-ea"/>
              <a:cs typeface="+mn-cs"/>
            </a:endParaRPr>
          </a:p>
          <a:p>
            <a:pPr fontAlgn="t"/>
            <a:endParaRPr lang="en-US" sz="1200" b="1" kern="1200" noProof="0" dirty="0" smtClean="0">
              <a:solidFill>
                <a:schemeClr val="tx1"/>
              </a:solidFill>
              <a:latin typeface="+mn-lt"/>
              <a:ea typeface="+mn-ea"/>
              <a:cs typeface="+mn-cs"/>
            </a:endParaRPr>
          </a:p>
          <a:p>
            <a:endParaRPr lang="hr-HR" sz="1200" b="1" kern="1200" dirty="0" smtClean="0">
              <a:solidFill>
                <a:schemeClr val="tx1"/>
              </a:solidFill>
              <a:latin typeface="+mn-lt"/>
              <a:ea typeface="+mn-ea"/>
              <a:cs typeface="+mn-cs"/>
            </a:endParaRPr>
          </a:p>
          <a:p>
            <a:endParaRPr lang="en-US" dirty="0"/>
          </a:p>
        </p:txBody>
      </p:sp>
      <p:sp>
        <p:nvSpPr>
          <p:cNvPr id="4" name="Rezervirano mjesto broja slajda 3"/>
          <p:cNvSpPr>
            <a:spLocks noGrp="1"/>
          </p:cNvSpPr>
          <p:nvPr>
            <p:ph type="sldNum" sz="quarter" idx="10"/>
          </p:nvPr>
        </p:nvSpPr>
        <p:spPr/>
        <p:txBody>
          <a:bodyPr/>
          <a:lstStyle/>
          <a:p>
            <a:fld id="{ECF1868C-CF06-4A81-A3B0-4FE41E2007E4}" type="slidenum">
              <a:rPr lang="hr-HR" smtClean="0"/>
              <a:pPr/>
              <a:t>9</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11C5C750-A416-48F0-9709-BCD89354A789}" type="datetimeFigureOut">
              <a:rPr lang="hr-HR" smtClean="0"/>
              <a:pPr/>
              <a:t>24.2.2012</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1C7D50FC-5212-457D-8E5F-F86DB9C947C5}" type="slidenum">
              <a:rPr lang="hr-HR" smtClean="0"/>
              <a:pPr/>
              <a:t>‹#›</a:t>
            </a:fld>
            <a:endParaRPr lang="hr-H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11C5C750-A416-48F0-9709-BCD89354A789}" type="datetimeFigureOut">
              <a:rPr lang="hr-HR" smtClean="0"/>
              <a:pPr/>
              <a:t>24.2.2012</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1C7D50FC-5212-457D-8E5F-F86DB9C947C5}" type="slidenum">
              <a:rPr lang="hr-HR" smtClean="0"/>
              <a:pPr/>
              <a:t>‹#›</a:t>
            </a:fld>
            <a:endParaRPr lang="hr-H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11C5C750-A416-48F0-9709-BCD89354A789}" type="datetimeFigureOut">
              <a:rPr lang="hr-HR" smtClean="0"/>
              <a:pPr/>
              <a:t>24.2.2012</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1C7D50FC-5212-457D-8E5F-F86DB9C947C5}" type="slidenum">
              <a:rPr lang="hr-HR" smtClean="0"/>
              <a:pPr/>
              <a:t>‹#›</a:t>
            </a:fld>
            <a:endParaRPr lang="hr-H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11C5C750-A416-48F0-9709-BCD89354A789}" type="datetimeFigureOut">
              <a:rPr lang="hr-HR" smtClean="0"/>
              <a:pPr/>
              <a:t>24.2.2012</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1C7D50FC-5212-457D-8E5F-F86DB9C947C5}" type="slidenum">
              <a:rPr lang="hr-HR" smtClean="0"/>
              <a:pPr/>
              <a:t>‹#›</a:t>
            </a:fld>
            <a:endParaRPr lang="hr-H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11C5C750-A416-48F0-9709-BCD89354A789}" type="datetimeFigureOut">
              <a:rPr lang="hr-HR" smtClean="0"/>
              <a:pPr/>
              <a:t>24.2.2012</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1C7D50FC-5212-457D-8E5F-F86DB9C947C5}" type="slidenum">
              <a:rPr lang="hr-HR" smtClean="0"/>
              <a:pPr/>
              <a:t>‹#›</a:t>
            </a:fld>
            <a:endParaRPr lang="hr-H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11C5C750-A416-48F0-9709-BCD89354A789}" type="datetimeFigureOut">
              <a:rPr lang="hr-HR" smtClean="0"/>
              <a:pPr/>
              <a:t>24.2.2012</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1C7D50FC-5212-457D-8E5F-F86DB9C947C5}" type="slidenum">
              <a:rPr lang="hr-HR" smtClean="0"/>
              <a:pPr/>
              <a:t>‹#›</a:t>
            </a:fld>
            <a:endParaRPr lang="hr-H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11C5C750-A416-48F0-9709-BCD89354A789}" type="datetimeFigureOut">
              <a:rPr lang="hr-HR" smtClean="0"/>
              <a:pPr/>
              <a:t>24.2.2012</a:t>
            </a:fld>
            <a:endParaRPr lang="hr-HR" dirty="0"/>
          </a:p>
        </p:txBody>
      </p:sp>
      <p:sp>
        <p:nvSpPr>
          <p:cNvPr id="8" name="Rezervirano mjesto podnožja 7"/>
          <p:cNvSpPr>
            <a:spLocks noGrp="1"/>
          </p:cNvSpPr>
          <p:nvPr>
            <p:ph type="ftr" sz="quarter" idx="11"/>
          </p:nvPr>
        </p:nvSpPr>
        <p:spPr/>
        <p:txBody>
          <a:bodyPr/>
          <a:lstStyle/>
          <a:p>
            <a:endParaRPr lang="hr-HR" dirty="0"/>
          </a:p>
        </p:txBody>
      </p:sp>
      <p:sp>
        <p:nvSpPr>
          <p:cNvPr id="9" name="Rezervirano mjesto broja slajda 8"/>
          <p:cNvSpPr>
            <a:spLocks noGrp="1"/>
          </p:cNvSpPr>
          <p:nvPr>
            <p:ph type="sldNum" sz="quarter" idx="12"/>
          </p:nvPr>
        </p:nvSpPr>
        <p:spPr/>
        <p:txBody>
          <a:bodyPr/>
          <a:lstStyle/>
          <a:p>
            <a:fld id="{1C7D50FC-5212-457D-8E5F-F86DB9C947C5}" type="slidenum">
              <a:rPr lang="hr-HR" smtClean="0"/>
              <a:pPr/>
              <a:t>‹#›</a:t>
            </a:fld>
            <a:endParaRPr lang="hr-H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11C5C750-A416-48F0-9709-BCD89354A789}" type="datetimeFigureOut">
              <a:rPr lang="hr-HR" smtClean="0"/>
              <a:pPr/>
              <a:t>24.2.2012</a:t>
            </a:fld>
            <a:endParaRPr lang="hr-HR" dirty="0"/>
          </a:p>
        </p:txBody>
      </p:sp>
      <p:sp>
        <p:nvSpPr>
          <p:cNvPr id="4" name="Rezervirano mjesto podnožja 3"/>
          <p:cNvSpPr>
            <a:spLocks noGrp="1"/>
          </p:cNvSpPr>
          <p:nvPr>
            <p:ph type="ftr" sz="quarter" idx="11"/>
          </p:nvPr>
        </p:nvSpPr>
        <p:spPr/>
        <p:txBody>
          <a:bodyPr/>
          <a:lstStyle/>
          <a:p>
            <a:endParaRPr lang="hr-HR" dirty="0"/>
          </a:p>
        </p:txBody>
      </p:sp>
      <p:sp>
        <p:nvSpPr>
          <p:cNvPr id="5" name="Rezervirano mjesto broja slajda 4"/>
          <p:cNvSpPr>
            <a:spLocks noGrp="1"/>
          </p:cNvSpPr>
          <p:nvPr>
            <p:ph type="sldNum" sz="quarter" idx="12"/>
          </p:nvPr>
        </p:nvSpPr>
        <p:spPr/>
        <p:txBody>
          <a:bodyPr/>
          <a:lstStyle/>
          <a:p>
            <a:fld id="{1C7D50FC-5212-457D-8E5F-F86DB9C947C5}" type="slidenum">
              <a:rPr lang="hr-HR" smtClean="0"/>
              <a:pPr/>
              <a:t>‹#›</a:t>
            </a:fld>
            <a:endParaRPr lang="hr-H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11C5C750-A416-48F0-9709-BCD89354A789}" type="datetimeFigureOut">
              <a:rPr lang="hr-HR" smtClean="0"/>
              <a:pPr/>
              <a:t>24.2.2012</a:t>
            </a:fld>
            <a:endParaRPr lang="hr-HR" dirty="0"/>
          </a:p>
        </p:txBody>
      </p:sp>
      <p:sp>
        <p:nvSpPr>
          <p:cNvPr id="3" name="Rezervirano mjesto podnožja 2"/>
          <p:cNvSpPr>
            <a:spLocks noGrp="1"/>
          </p:cNvSpPr>
          <p:nvPr>
            <p:ph type="ftr" sz="quarter" idx="11"/>
          </p:nvPr>
        </p:nvSpPr>
        <p:spPr/>
        <p:txBody>
          <a:bodyPr/>
          <a:lstStyle/>
          <a:p>
            <a:endParaRPr lang="hr-HR" dirty="0"/>
          </a:p>
        </p:txBody>
      </p:sp>
      <p:sp>
        <p:nvSpPr>
          <p:cNvPr id="4" name="Rezervirano mjesto broja slajda 3"/>
          <p:cNvSpPr>
            <a:spLocks noGrp="1"/>
          </p:cNvSpPr>
          <p:nvPr>
            <p:ph type="sldNum" sz="quarter" idx="12"/>
          </p:nvPr>
        </p:nvSpPr>
        <p:spPr/>
        <p:txBody>
          <a:bodyPr/>
          <a:lstStyle/>
          <a:p>
            <a:fld id="{1C7D50FC-5212-457D-8E5F-F86DB9C947C5}" type="slidenum">
              <a:rPr lang="hr-HR" smtClean="0"/>
              <a:pPr/>
              <a:t>‹#›</a:t>
            </a:fld>
            <a:endParaRPr lang="hr-H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11C5C750-A416-48F0-9709-BCD89354A789}" type="datetimeFigureOut">
              <a:rPr lang="hr-HR" smtClean="0"/>
              <a:pPr/>
              <a:t>24.2.2012</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1C7D50FC-5212-457D-8E5F-F86DB9C947C5}" type="slidenum">
              <a:rPr lang="hr-HR" smtClean="0"/>
              <a:pPr/>
              <a:t>‹#›</a:t>
            </a:fld>
            <a:endParaRPr lang="hr-H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dirty="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11C5C750-A416-48F0-9709-BCD89354A789}" type="datetimeFigureOut">
              <a:rPr lang="hr-HR" smtClean="0"/>
              <a:pPr/>
              <a:t>24.2.2012</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1C7D50FC-5212-457D-8E5F-F86DB9C947C5}" type="slidenum">
              <a:rPr lang="hr-HR" smtClean="0"/>
              <a:pPr/>
              <a:t>‹#›</a:t>
            </a:fld>
            <a:endParaRPr lang="hr-H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5C750-A416-48F0-9709-BCD89354A789}" type="datetimeFigureOut">
              <a:rPr lang="hr-HR" smtClean="0"/>
              <a:pPr/>
              <a:t>24.2.2012</a:t>
            </a:fld>
            <a:endParaRPr lang="hr-HR" dirty="0"/>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dirty="0"/>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D50FC-5212-457D-8E5F-F86DB9C947C5}" type="slidenum">
              <a:rPr lang="hr-HR" smtClean="0"/>
              <a:pPr/>
              <a:t>‹#›</a:t>
            </a:fld>
            <a:endParaRPr lang="hr-H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ogo_krug"/>
          <p:cNvPicPr>
            <a:picLocks noChangeAspect="1" noChangeArrowheads="1"/>
          </p:cNvPicPr>
          <p:nvPr/>
        </p:nvPicPr>
        <p:blipFill>
          <a:blip r:embed="rId3" cstate="print"/>
          <a:srcRect/>
          <a:stretch>
            <a:fillRect/>
          </a:stretch>
        </p:blipFill>
        <p:spPr bwMode="auto">
          <a:xfrm>
            <a:off x="7020272" y="4221088"/>
            <a:ext cx="1487806" cy="1275510"/>
          </a:xfrm>
          <a:prstGeom prst="rect">
            <a:avLst/>
          </a:prstGeom>
          <a:noFill/>
          <a:ln w="9525">
            <a:noFill/>
            <a:miter lim="800000"/>
            <a:headEnd/>
            <a:tailEnd/>
          </a:ln>
        </p:spPr>
      </p:pic>
      <p:sp>
        <p:nvSpPr>
          <p:cNvPr id="5" name="TekstniOkvir 4"/>
          <p:cNvSpPr txBox="1"/>
          <p:nvPr/>
        </p:nvSpPr>
        <p:spPr>
          <a:xfrm>
            <a:off x="7092280" y="5589240"/>
            <a:ext cx="1513184" cy="369332"/>
          </a:xfrm>
          <a:prstGeom prst="rect">
            <a:avLst/>
          </a:prstGeom>
          <a:noFill/>
        </p:spPr>
        <p:txBody>
          <a:bodyPr wrap="square" rtlCol="0">
            <a:spAutoFit/>
          </a:bodyPr>
          <a:lstStyle/>
          <a:p>
            <a:r>
              <a:rPr lang="hr-HR" dirty="0" smtClean="0"/>
              <a:t>Berti Erjavec</a:t>
            </a:r>
            <a:endParaRPr lang="hr-HR" dirty="0"/>
          </a:p>
        </p:txBody>
      </p:sp>
      <p:pic>
        <p:nvPicPr>
          <p:cNvPr id="1026" name="Picture 2" descr="http://iszd.hr/wp-content/uploads/2012/01/TPMGY_logo.png"/>
          <p:cNvPicPr>
            <a:picLocks noChangeAspect="1" noChangeArrowheads="1"/>
          </p:cNvPicPr>
          <p:nvPr/>
        </p:nvPicPr>
        <p:blipFill>
          <a:blip r:embed="rId4" cstate="print"/>
          <a:srcRect/>
          <a:stretch>
            <a:fillRect/>
          </a:stretch>
        </p:blipFill>
        <p:spPr bwMode="auto">
          <a:xfrm>
            <a:off x="2464944" y="2852936"/>
            <a:ext cx="4123280" cy="1656184"/>
          </a:xfrm>
          <a:prstGeom prst="rect">
            <a:avLst/>
          </a:prstGeom>
          <a:noFill/>
        </p:spPr>
      </p:pic>
      <p:sp>
        <p:nvSpPr>
          <p:cNvPr id="8" name="TekstniOkvir 7"/>
          <p:cNvSpPr txBox="1"/>
          <p:nvPr/>
        </p:nvSpPr>
        <p:spPr>
          <a:xfrm>
            <a:off x="539552" y="980728"/>
            <a:ext cx="8280920" cy="1200329"/>
          </a:xfrm>
          <a:prstGeom prst="rect">
            <a:avLst/>
          </a:prstGeom>
          <a:noFill/>
        </p:spPr>
        <p:txBody>
          <a:bodyPr wrap="square" rtlCol="0">
            <a:spAutoFit/>
          </a:bodyPr>
          <a:lstStyle/>
          <a:p>
            <a:pPr algn="ctr"/>
            <a:r>
              <a:rPr lang="en-US" sz="3600" b="1" dirty="0" smtClean="0"/>
              <a:t>Physics projects for Gifted students</a:t>
            </a:r>
            <a:r>
              <a:rPr lang="hr-HR" sz="3600" b="1" dirty="0" smtClean="0"/>
              <a:t>:</a:t>
            </a:r>
            <a:r>
              <a:rPr lang="en-US" sz="3600" b="1" dirty="0" smtClean="0"/>
              <a:t> Experience and first  results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600" y="5733256"/>
            <a:ext cx="7704856" cy="936104"/>
          </a:xfrm>
        </p:spPr>
        <p:txBody>
          <a:bodyPr>
            <a:normAutofit fontScale="90000"/>
          </a:bodyPr>
          <a:lstStyle/>
          <a:p>
            <a:r>
              <a:rPr lang="hr-HR" sz="3100" dirty="0" smtClean="0"/>
              <a:t>Zagreb, </a:t>
            </a:r>
            <a:r>
              <a:rPr lang="en-US" sz="3100" dirty="0" smtClean="0"/>
              <a:t>December</a:t>
            </a:r>
            <a:r>
              <a:rPr lang="en-US" sz="3100" dirty="0"/>
              <a:t>, 20. 2011. </a:t>
            </a:r>
            <a:r>
              <a:rPr lang="hr-HR" b="1" dirty="0"/>
              <a:t/>
            </a:r>
            <a:br>
              <a:rPr lang="hr-HR" b="1" dirty="0"/>
            </a:br>
            <a:endParaRPr lang="hr-HR" dirty="0"/>
          </a:p>
        </p:txBody>
      </p:sp>
      <p:pic>
        <p:nvPicPr>
          <p:cNvPr id="4" name="Rezervirano mjesto sadržaja 3" descr="D:\Documents and Settings\Korisnik\My Documents\Dropbox\Photos\Sporazum_MIOC\Sporazum_1.JPG"/>
          <p:cNvPicPr>
            <a:picLocks noGrp="1"/>
          </p:cNvPicPr>
          <p:nvPr>
            <p:ph idx="1"/>
          </p:nvPr>
        </p:nvPicPr>
        <p:blipFill>
          <a:blip r:embed="rId3" cstate="print"/>
          <a:srcRect/>
          <a:stretch>
            <a:fillRect/>
          </a:stretch>
        </p:blipFill>
        <p:spPr bwMode="auto">
          <a:xfrm>
            <a:off x="1691680" y="1268760"/>
            <a:ext cx="5760720" cy="4322618"/>
          </a:xfrm>
          <a:prstGeom prst="rect">
            <a:avLst/>
          </a:prstGeom>
          <a:noFill/>
          <a:ln w="9525">
            <a:noFill/>
            <a:miter lim="800000"/>
            <a:headEnd/>
            <a:tailEnd/>
          </a:ln>
        </p:spPr>
      </p:pic>
      <p:sp>
        <p:nvSpPr>
          <p:cNvPr id="5" name="TekstniOkvir 4"/>
          <p:cNvSpPr txBox="1"/>
          <p:nvPr/>
        </p:nvSpPr>
        <p:spPr>
          <a:xfrm>
            <a:off x="827584" y="260648"/>
            <a:ext cx="7056784" cy="1231106"/>
          </a:xfrm>
          <a:prstGeom prst="rect">
            <a:avLst/>
          </a:prstGeom>
          <a:noFill/>
        </p:spPr>
        <p:txBody>
          <a:bodyPr wrap="square" rtlCol="0">
            <a:spAutoFit/>
          </a:bodyPr>
          <a:lstStyle/>
          <a:p>
            <a:pPr algn="ctr"/>
            <a:r>
              <a:rPr lang="en-US" sz="2800" dirty="0" smtClean="0"/>
              <a:t>The</a:t>
            </a:r>
            <a:r>
              <a:rPr lang="hr-HR" sz="2800" dirty="0" smtClean="0"/>
              <a:t> moment </a:t>
            </a:r>
            <a:r>
              <a:rPr lang="hr-HR" sz="2800" dirty="0" err="1" smtClean="0"/>
              <a:t>of</a:t>
            </a:r>
            <a:r>
              <a:rPr lang="hr-HR" sz="2800" dirty="0" smtClean="0"/>
              <a:t> </a:t>
            </a:r>
            <a:r>
              <a:rPr lang="en-US" sz="2800" dirty="0" smtClean="0"/>
              <a:t>signing </a:t>
            </a:r>
            <a:r>
              <a:rPr lang="hr-HR" sz="2800" dirty="0" err="1" smtClean="0"/>
              <a:t>the</a:t>
            </a:r>
            <a:r>
              <a:rPr lang="hr-HR" sz="2800" dirty="0" smtClean="0"/>
              <a:t> C</a:t>
            </a:r>
            <a:r>
              <a:rPr lang="en-US" sz="2800" dirty="0" smtClean="0"/>
              <a:t>o</a:t>
            </a:r>
            <a:r>
              <a:rPr lang="hr-HR" sz="2800" dirty="0" err="1" smtClean="0"/>
              <a:t>llaboration</a:t>
            </a:r>
            <a:r>
              <a:rPr lang="hr-HR" sz="2800" dirty="0" smtClean="0"/>
              <a:t> A</a:t>
            </a:r>
            <a:r>
              <a:rPr lang="en-US" sz="2800" dirty="0" err="1" smtClean="0"/>
              <a:t>greement</a:t>
            </a:r>
            <a:endParaRPr lang="en-US" sz="2800" dirty="0" smtClean="0"/>
          </a:p>
          <a:p>
            <a:endParaRPr lang="hr-H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About Agreement </a:t>
            </a:r>
            <a:endParaRPr lang="en-US" dirty="0"/>
          </a:p>
        </p:txBody>
      </p:sp>
      <p:sp>
        <p:nvSpPr>
          <p:cNvPr id="3" name="Rezervirano mjesto sadržaja 2"/>
          <p:cNvSpPr>
            <a:spLocks noGrp="1"/>
          </p:cNvSpPr>
          <p:nvPr>
            <p:ph idx="1"/>
          </p:nvPr>
        </p:nvSpPr>
        <p:spPr>
          <a:xfrm>
            <a:off x="457200" y="1600200"/>
            <a:ext cx="8435280" cy="4525963"/>
          </a:xfrm>
        </p:spPr>
        <p:txBody>
          <a:bodyPr>
            <a:normAutofit fontScale="62500" lnSpcReduction="20000"/>
          </a:bodyPr>
          <a:lstStyle/>
          <a:p>
            <a:pPr>
              <a:buNone/>
            </a:pPr>
            <a:r>
              <a:rPr lang="en-US" dirty="0" smtClean="0"/>
              <a:t>Every side has specific tasks:</a:t>
            </a:r>
          </a:p>
          <a:p>
            <a:pPr algn="ctr">
              <a:buNone/>
            </a:pPr>
            <a:r>
              <a:rPr lang="en-US" b="1" dirty="0" smtClean="0"/>
              <a:t>School provides:</a:t>
            </a:r>
          </a:p>
          <a:p>
            <a:r>
              <a:rPr lang="en-US" dirty="0" smtClean="0"/>
              <a:t>Gifted  students  interested in physics</a:t>
            </a:r>
          </a:p>
          <a:p>
            <a:r>
              <a:rPr lang="en-US" dirty="0" smtClean="0"/>
              <a:t>Motivated physics teachers  interested in projects</a:t>
            </a:r>
          </a:p>
          <a:p>
            <a:r>
              <a:rPr lang="en-US" dirty="0" smtClean="0"/>
              <a:t>Place</a:t>
            </a:r>
          </a:p>
          <a:p>
            <a:r>
              <a:rPr lang="en-US" dirty="0" smtClean="0"/>
              <a:t>Time</a:t>
            </a:r>
          </a:p>
          <a:p>
            <a:r>
              <a:rPr lang="en-US" dirty="0" smtClean="0"/>
              <a:t>Material resource</a:t>
            </a:r>
            <a:r>
              <a:rPr lang="hr-HR" dirty="0" smtClean="0"/>
              <a:t>s</a:t>
            </a:r>
            <a:r>
              <a:rPr lang="en-US" dirty="0" smtClean="0"/>
              <a:t/>
            </a:r>
            <a:br>
              <a:rPr lang="en-US" dirty="0" smtClean="0"/>
            </a:br>
            <a:endParaRPr lang="en-US" dirty="0" smtClean="0"/>
          </a:p>
          <a:p>
            <a:pPr algn="ctr">
              <a:buNone/>
            </a:pPr>
            <a:r>
              <a:rPr lang="en-US" b="1" dirty="0" smtClean="0"/>
              <a:t>Institute provides:</a:t>
            </a:r>
          </a:p>
          <a:p>
            <a:r>
              <a:rPr lang="en-US" dirty="0" smtClean="0"/>
              <a:t>Scientist for every project</a:t>
            </a:r>
          </a:p>
          <a:p>
            <a:r>
              <a:rPr lang="en-US" dirty="0" smtClean="0"/>
              <a:t>Project design and development (in domain of our scientific research)</a:t>
            </a:r>
            <a:endParaRPr lang="hr-HR" dirty="0" smtClean="0"/>
          </a:p>
          <a:p>
            <a:r>
              <a:rPr lang="en-US" dirty="0" smtClean="0"/>
              <a:t>High-tech support   (laboratory equipment, samples )</a:t>
            </a:r>
          </a:p>
          <a:p>
            <a:r>
              <a:rPr lang="en-US" dirty="0" smtClean="0"/>
              <a:t>Leadership and supervision of all activities</a:t>
            </a:r>
          </a:p>
          <a:p>
            <a:r>
              <a:rPr lang="en-US" dirty="0" smtClean="0"/>
              <a:t>Evaluation of the final outcome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Projects in progress </a:t>
            </a:r>
            <a:endParaRPr lang="en-US" dirty="0"/>
          </a:p>
        </p:txBody>
      </p:sp>
      <p:sp>
        <p:nvSpPr>
          <p:cNvPr id="3" name="Rezervirano mjesto sadržaja 2"/>
          <p:cNvSpPr>
            <a:spLocks noGrp="1"/>
          </p:cNvSpPr>
          <p:nvPr>
            <p:ph idx="1"/>
          </p:nvPr>
        </p:nvSpPr>
        <p:spPr/>
        <p:txBody>
          <a:bodyPr>
            <a:normAutofit fontScale="92500" lnSpcReduction="20000"/>
          </a:bodyPr>
          <a:lstStyle/>
          <a:p>
            <a:r>
              <a:rPr lang="en-US" dirty="0" smtClean="0"/>
              <a:t>Magnet interactions (dr. I. Aviani, B. Erjavec)</a:t>
            </a:r>
          </a:p>
          <a:p>
            <a:r>
              <a:rPr lang="en-US" dirty="0" smtClean="0"/>
              <a:t>Spectroscopy (dr.</a:t>
            </a:r>
            <a:r>
              <a:rPr lang="hr-HR" dirty="0" smtClean="0"/>
              <a:t> </a:t>
            </a:r>
            <a:r>
              <a:rPr lang="en-US" dirty="0" smtClean="0"/>
              <a:t>S. </a:t>
            </a:r>
            <a:r>
              <a:rPr lang="en-US" dirty="0" err="1" smtClean="0"/>
              <a:t>Milošević</a:t>
            </a:r>
            <a:r>
              <a:rPr lang="en-US" dirty="0" smtClean="0"/>
              <a:t>, B. Erjavec)</a:t>
            </a:r>
          </a:p>
          <a:p>
            <a:r>
              <a:rPr lang="en-US" dirty="0" smtClean="0"/>
              <a:t>Holography (dr. N. </a:t>
            </a:r>
            <a:r>
              <a:rPr lang="en-US" dirty="0" err="1" smtClean="0"/>
              <a:t>Demoli</a:t>
            </a:r>
            <a:r>
              <a:rPr lang="en-US" dirty="0" smtClean="0"/>
              <a:t> )</a:t>
            </a:r>
          </a:p>
          <a:p>
            <a:r>
              <a:rPr lang="en-US" dirty="0" smtClean="0"/>
              <a:t>Graphen</a:t>
            </a:r>
            <a:r>
              <a:rPr lang="hr-HR" dirty="0" smtClean="0"/>
              <a:t>e</a:t>
            </a:r>
            <a:r>
              <a:rPr lang="en-US" dirty="0" smtClean="0"/>
              <a:t> (dr. M. Kralj)</a:t>
            </a:r>
          </a:p>
          <a:p>
            <a:pPr>
              <a:buNone/>
            </a:pPr>
            <a:r>
              <a:rPr lang="hr-HR" dirty="0" smtClean="0"/>
              <a:t>-</a:t>
            </a:r>
            <a:r>
              <a:rPr lang="hr-HR" dirty="0" err="1" smtClean="0"/>
              <a:t>Teachers</a:t>
            </a:r>
            <a:r>
              <a:rPr lang="hr-HR" dirty="0" smtClean="0"/>
              <a:t> are: B. Mlinarić </a:t>
            </a:r>
            <a:r>
              <a:rPr lang="hr-HR" dirty="0" err="1" smtClean="0"/>
              <a:t>and</a:t>
            </a:r>
            <a:r>
              <a:rPr lang="hr-HR" dirty="0" smtClean="0"/>
              <a:t> I. Dukić</a:t>
            </a:r>
            <a:br>
              <a:rPr lang="hr-HR" dirty="0" smtClean="0"/>
            </a:br>
            <a:endParaRPr lang="en-US" dirty="0" smtClean="0"/>
          </a:p>
          <a:p>
            <a:pPr>
              <a:buFontTx/>
              <a:buChar char="-"/>
            </a:pPr>
            <a:r>
              <a:rPr lang="en-US" dirty="0" smtClean="0"/>
              <a:t>Two years timeline </a:t>
            </a:r>
            <a:r>
              <a:rPr lang="hr-HR" smtClean="0"/>
              <a:t>base</a:t>
            </a:r>
            <a:endParaRPr lang="en-US" dirty="0" smtClean="0"/>
          </a:p>
          <a:p>
            <a:pPr>
              <a:buFontTx/>
              <a:buChar char="-"/>
            </a:pPr>
            <a:r>
              <a:rPr lang="en-US" dirty="0" smtClean="0"/>
              <a:t>Specific goals for every year</a:t>
            </a:r>
          </a:p>
          <a:p>
            <a:pPr>
              <a:buFontTx/>
              <a:buChar char="-"/>
            </a:pPr>
            <a:r>
              <a:rPr lang="en-US" dirty="0" smtClean="0"/>
              <a:t>Evaluation is in  April – public presentation </a:t>
            </a:r>
          </a:p>
          <a:p>
            <a:pPr>
              <a:buNone/>
            </a:pPr>
            <a:r>
              <a:rPr lang="en-US" dirty="0" smtClean="0"/>
              <a:t>				</a:t>
            </a:r>
            <a:r>
              <a:rPr lang="hr-HR" dirty="0" smtClean="0"/>
              <a:t>      </a:t>
            </a:r>
            <a:r>
              <a:rPr lang="en-US" dirty="0" smtClean="0"/>
              <a:t> </a:t>
            </a:r>
            <a:r>
              <a:rPr lang="hr-HR" dirty="0" smtClean="0"/>
              <a:t>   </a:t>
            </a:r>
            <a:r>
              <a:rPr lang="en-US" dirty="0" smtClean="0"/>
              <a:t>– publishing</a:t>
            </a:r>
            <a:r>
              <a:rPr lang="hr-HR" dirty="0" smtClean="0"/>
              <a:t> </a:t>
            </a:r>
            <a:r>
              <a:rPr lang="en-US" dirty="0" smtClean="0"/>
              <a:t> articles</a:t>
            </a:r>
            <a:r>
              <a:rPr lang="hr-HR" dirty="0" smtClean="0"/>
              <a:t> </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Spectroscopy (as an example) </a:t>
            </a:r>
            <a:endParaRPr lang="en-US" dirty="0"/>
          </a:p>
        </p:txBody>
      </p:sp>
      <p:sp>
        <p:nvSpPr>
          <p:cNvPr id="3" name="Rezervirano mjesto sadržaja 2"/>
          <p:cNvSpPr>
            <a:spLocks noGrp="1"/>
          </p:cNvSpPr>
          <p:nvPr>
            <p:ph idx="1"/>
          </p:nvPr>
        </p:nvSpPr>
        <p:spPr/>
        <p:txBody>
          <a:bodyPr>
            <a:normAutofit fontScale="92500"/>
          </a:bodyPr>
          <a:lstStyle/>
          <a:p>
            <a:r>
              <a:rPr lang="en-US" dirty="0" smtClean="0"/>
              <a:t>Based on earlier project -Spectroscopy in school</a:t>
            </a:r>
          </a:p>
          <a:p>
            <a:r>
              <a:rPr lang="en-US" dirty="0" smtClean="0"/>
              <a:t>Students:</a:t>
            </a:r>
            <a:r>
              <a:rPr lang="hr-HR" dirty="0" smtClean="0"/>
              <a:t> </a:t>
            </a:r>
            <a:r>
              <a:rPr lang="en-US" dirty="0" err="1" smtClean="0"/>
              <a:t>Sergej</a:t>
            </a:r>
            <a:r>
              <a:rPr lang="hr-HR" dirty="0" smtClean="0"/>
              <a:t>  </a:t>
            </a:r>
            <a:r>
              <a:rPr lang="en-US" dirty="0" smtClean="0"/>
              <a:t> and </a:t>
            </a:r>
            <a:r>
              <a:rPr lang="en-US" dirty="0" err="1" smtClean="0"/>
              <a:t>Dominik</a:t>
            </a:r>
            <a:r>
              <a:rPr lang="en-US" dirty="0" smtClean="0"/>
              <a:t> (</a:t>
            </a:r>
            <a:r>
              <a:rPr lang="hr-HR" dirty="0" smtClean="0"/>
              <a:t>3.</a:t>
            </a:r>
            <a:r>
              <a:rPr lang="en-US" dirty="0" smtClean="0"/>
              <a:t> grade)</a:t>
            </a:r>
          </a:p>
          <a:p>
            <a:r>
              <a:rPr lang="en-US" dirty="0" smtClean="0"/>
              <a:t>Teacher:  Mrs. Mlinarić, prof.</a:t>
            </a:r>
            <a:endParaRPr lang="hr-HR" dirty="0" smtClean="0"/>
          </a:p>
          <a:p>
            <a:r>
              <a:rPr lang="hr-HR" dirty="0" err="1" smtClean="0"/>
              <a:t>Scientists</a:t>
            </a:r>
            <a:r>
              <a:rPr lang="hr-HR" dirty="0" smtClean="0"/>
              <a:t>: </a:t>
            </a:r>
            <a:r>
              <a:rPr lang="hr-HR" dirty="0" err="1" smtClean="0"/>
              <a:t>dr</a:t>
            </a:r>
            <a:r>
              <a:rPr lang="hr-HR" dirty="0" smtClean="0"/>
              <a:t>. Milošević, </a:t>
            </a:r>
            <a:r>
              <a:rPr lang="hr-HR" dirty="0" err="1" smtClean="0"/>
              <a:t>Berti</a:t>
            </a:r>
            <a:r>
              <a:rPr lang="hr-HR" dirty="0" smtClean="0"/>
              <a:t> </a:t>
            </a:r>
            <a:r>
              <a:rPr lang="hr-HR" dirty="0" err="1" smtClean="0"/>
              <a:t>Erjavec</a:t>
            </a:r>
            <a:r>
              <a:rPr lang="hr-HR" dirty="0" smtClean="0"/>
              <a:t> </a:t>
            </a:r>
            <a:endParaRPr lang="en-US" dirty="0" smtClean="0"/>
          </a:p>
          <a:p>
            <a:r>
              <a:rPr lang="en-US" dirty="0" smtClean="0"/>
              <a:t>Learning about light, spectra and optics</a:t>
            </a:r>
          </a:p>
          <a:p>
            <a:r>
              <a:rPr lang="en-US" dirty="0" smtClean="0"/>
              <a:t>Main goal: Build our own digital spectroscope</a:t>
            </a:r>
          </a:p>
          <a:p>
            <a:r>
              <a:rPr lang="en-US" dirty="0" smtClean="0"/>
              <a:t>Real time device with software for all </a:t>
            </a:r>
            <a:r>
              <a:rPr lang="en-US" dirty="0" err="1" smtClean="0"/>
              <a:t>platformes</a:t>
            </a:r>
            <a:r>
              <a:rPr lang="en-US" dirty="0" smtClean="0"/>
              <a:t> </a:t>
            </a:r>
          </a:p>
          <a:p>
            <a:r>
              <a:rPr lang="en-US" dirty="0" smtClean="0"/>
              <a:t>Should not be expansive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Result: Digital spectroscope </a:t>
            </a:r>
            <a:endParaRPr lang="en-US" dirty="0"/>
          </a:p>
        </p:txBody>
      </p:sp>
      <p:pic>
        <p:nvPicPr>
          <p:cNvPr id="3074" name="Picture 2" descr="D:\Documents and Settings\Korisnik\My Documents\Spektroskopija\Slike_Sergej\fizika-11.jpg"/>
          <p:cNvPicPr>
            <a:picLocks noGrp="1" noChangeAspect="1" noChangeArrowheads="1"/>
          </p:cNvPicPr>
          <p:nvPr>
            <p:ph idx="1"/>
          </p:nvPr>
        </p:nvPicPr>
        <p:blipFill>
          <a:blip r:embed="rId3" cstate="print"/>
          <a:srcRect/>
          <a:stretch>
            <a:fillRect/>
          </a:stretch>
        </p:blipFill>
        <p:spPr bwMode="auto">
          <a:xfrm>
            <a:off x="1555225" y="1600200"/>
            <a:ext cx="6033549" cy="45259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Spectroscope</a:t>
            </a:r>
            <a:r>
              <a:rPr lang="hr-HR" dirty="0" smtClean="0"/>
              <a:t> at work</a:t>
            </a:r>
            <a:endParaRPr lang="en-US" dirty="0"/>
          </a:p>
        </p:txBody>
      </p:sp>
      <p:pic>
        <p:nvPicPr>
          <p:cNvPr id="4098" name="Picture 2" descr="D:\Documents and Settings\Korisnik\My Documents\Spektroskopija\Slike_Sergej\fizika-17.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smtClean="0"/>
              <a:t>Spectrum of energy saving lamp </a:t>
            </a:r>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1691680" y="1556792"/>
            <a:ext cx="5925071" cy="4740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smtClean="0"/>
              <a:t>The problems are…. </a:t>
            </a:r>
            <a:endParaRPr lang="en-US"/>
          </a:p>
        </p:txBody>
      </p:sp>
      <p:sp>
        <p:nvSpPr>
          <p:cNvPr id="3" name="Rezervirano mjesto sadržaja 2"/>
          <p:cNvSpPr>
            <a:spLocks noGrp="1"/>
          </p:cNvSpPr>
          <p:nvPr>
            <p:ph idx="1"/>
          </p:nvPr>
        </p:nvSpPr>
        <p:spPr/>
        <p:txBody>
          <a:bodyPr>
            <a:normAutofit fontScale="92500" lnSpcReduction="10000"/>
          </a:bodyPr>
          <a:lstStyle/>
          <a:p>
            <a:r>
              <a:rPr lang="en-US" dirty="0" smtClean="0"/>
              <a:t>Too many activities, too little time…</a:t>
            </a:r>
          </a:p>
          <a:p>
            <a:pPr>
              <a:buNone/>
            </a:pPr>
            <a:endParaRPr lang="en-US" dirty="0" smtClean="0"/>
          </a:p>
          <a:p>
            <a:pPr>
              <a:buNone/>
            </a:pPr>
            <a:r>
              <a:rPr lang="en-US" dirty="0" smtClean="0"/>
              <a:t>MOTIVATION ?</a:t>
            </a:r>
            <a:endParaRPr lang="hr-HR" dirty="0" smtClean="0"/>
          </a:p>
          <a:p>
            <a:r>
              <a:rPr lang="hr-HR" dirty="0" smtClean="0"/>
              <a:t>No problem </a:t>
            </a:r>
            <a:r>
              <a:rPr lang="en-US" dirty="0" smtClean="0"/>
              <a:t>with students</a:t>
            </a:r>
            <a:r>
              <a:rPr lang="hr-HR" dirty="0" smtClean="0"/>
              <a:t>, but…</a:t>
            </a:r>
            <a:endParaRPr lang="en-US" dirty="0" smtClean="0"/>
          </a:p>
          <a:p>
            <a:r>
              <a:rPr lang="en-US" dirty="0" smtClean="0"/>
              <a:t>How to motivate  teachers ?</a:t>
            </a:r>
          </a:p>
          <a:p>
            <a:r>
              <a:rPr lang="en-US" dirty="0" smtClean="0"/>
              <a:t>How to motivate scientists ?</a:t>
            </a:r>
          </a:p>
          <a:p>
            <a:pPr>
              <a:buNone/>
            </a:pPr>
            <a:endParaRPr lang="en-US" dirty="0" smtClean="0"/>
          </a:p>
          <a:p>
            <a:r>
              <a:rPr lang="en-US" dirty="0" smtClean="0"/>
              <a:t>How to enclose more gifted students from other schools?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TotalTime>
  <Words>765</Words>
  <Application>Microsoft Office PowerPoint</Application>
  <PresentationFormat>Prikaz na zaslonu (4:3)</PresentationFormat>
  <Paragraphs>73</Paragraphs>
  <Slides>9</Slides>
  <Notes>9</Notes>
  <HiddenSlides>0</HiddenSlides>
  <MMClips>0</MMClips>
  <ScaleCrop>false</ScaleCrop>
  <HeadingPairs>
    <vt:vector size="4" baseType="variant">
      <vt:variant>
        <vt:lpstr>Tema</vt:lpstr>
      </vt:variant>
      <vt:variant>
        <vt:i4>1</vt:i4>
      </vt:variant>
      <vt:variant>
        <vt:lpstr>Naslovi slajdova</vt:lpstr>
      </vt:variant>
      <vt:variant>
        <vt:i4>9</vt:i4>
      </vt:variant>
    </vt:vector>
  </HeadingPairs>
  <TitlesOfParts>
    <vt:vector size="10" baseType="lpstr">
      <vt:lpstr>Office tema</vt:lpstr>
      <vt:lpstr>Slajd 1</vt:lpstr>
      <vt:lpstr>Zagreb, December, 20. 2011.  </vt:lpstr>
      <vt:lpstr>About Agreement </vt:lpstr>
      <vt:lpstr>Projects in progress </vt:lpstr>
      <vt:lpstr>Spectroscopy (as an example) </vt:lpstr>
      <vt:lpstr>Result: Digital spectroscope </vt:lpstr>
      <vt:lpstr>Spectroscope at work</vt:lpstr>
      <vt:lpstr>Spectrum of energy saving lamp </vt:lpstr>
      <vt:lpstr>The problems are…. </vt:lpstr>
    </vt:vector>
  </TitlesOfParts>
  <Company>MZOS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Korisnik</dc:creator>
  <cp:lastModifiedBy>Korisnik</cp:lastModifiedBy>
  <cp:revision>102</cp:revision>
  <dcterms:created xsi:type="dcterms:W3CDTF">2012-02-17T15:44:47Z</dcterms:created>
  <dcterms:modified xsi:type="dcterms:W3CDTF">2012-02-24T16:35:02Z</dcterms:modified>
</cp:coreProperties>
</file>