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25.2.2012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25.2.2012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25.2.2012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25.2.2012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25.2.2012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25.2.2012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25.2.2012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25.2.2012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25.2.2012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25.2.2012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25.2.2012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1A071-2A74-455A-A49A-8BB21E4AC2F6}" type="datetimeFigureOut">
              <a:rPr lang="sr-Latn-CS" smtClean="0"/>
              <a:pPr/>
              <a:t>25.2.2012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-prolab.com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nfiro.pmf.unizg.hr/images/head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2" y="4279400"/>
            <a:ext cx="9180512" cy="2605984"/>
          </a:xfrm>
          <a:prstGeom prst="rect">
            <a:avLst/>
          </a:prstGeom>
          <a:noFill/>
        </p:spPr>
      </p:pic>
      <p:pic>
        <p:nvPicPr>
          <p:cNvPr id="2051" name="Picture 3" descr="inforo_logo_fin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87660"/>
            <a:ext cx="612457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 descr="inforo_logo_fi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19425" y="0"/>
            <a:ext cx="612457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Idea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>
          <a:xfrm>
            <a:off x="3575050" y="1412776"/>
            <a:ext cx="5111750" cy="4713387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hr-HR" dirty="0" smtClean="0"/>
              <a:t>	</a:t>
            </a:r>
          </a:p>
          <a:p>
            <a:pPr>
              <a:buNone/>
            </a:pPr>
            <a:r>
              <a:rPr lang="hr-HR" dirty="0" smtClean="0"/>
              <a:t>	</a:t>
            </a:r>
            <a:r>
              <a:rPr lang="en-US" dirty="0" smtClean="0"/>
              <a:t>During the last decade, teachers/trainers of science </a:t>
            </a:r>
            <a:br>
              <a:rPr lang="en-US" dirty="0" smtClean="0"/>
            </a:br>
            <a:r>
              <a:rPr lang="en-US" dirty="0" smtClean="0"/>
              <a:t>and technology subjects have been faced with an </a:t>
            </a:r>
            <a:br>
              <a:rPr lang="en-US" dirty="0" smtClean="0"/>
            </a:br>
            <a:r>
              <a:rPr lang="en-US" dirty="0" smtClean="0"/>
              <a:t>extensive use of computer based approach in teaching </a:t>
            </a:r>
            <a:br>
              <a:rPr lang="en-US" dirty="0" smtClean="0"/>
            </a:br>
            <a:r>
              <a:rPr lang="en-US" dirty="0" smtClean="0"/>
              <a:t>technology. Basics science, and particularly physics, </a:t>
            </a:r>
            <a:br>
              <a:rPr lang="en-US" dirty="0" smtClean="0"/>
            </a:br>
            <a:r>
              <a:rPr lang="en-US" dirty="0" smtClean="0"/>
              <a:t>related concepts of mechanics and electrical engineering </a:t>
            </a:r>
            <a:r>
              <a:rPr lang="hr-HR" dirty="0" smtClean="0"/>
              <a:t> </a:t>
            </a:r>
            <a:r>
              <a:rPr lang="en-US" dirty="0" smtClean="0"/>
              <a:t>were treated through software schematics, simulations </a:t>
            </a:r>
            <a:r>
              <a:rPr lang="hr-HR" dirty="0" smtClean="0"/>
              <a:t> </a:t>
            </a:r>
            <a:r>
              <a:rPr lang="en-US" dirty="0" smtClean="0"/>
              <a:t>and extensive use of all kinds of virtualization technologies. </a:t>
            </a: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	</a:t>
            </a:r>
            <a:r>
              <a:rPr lang="en-US" dirty="0" smtClean="0"/>
              <a:t>E-learning, although very important part in modern society teaching curricula, represents only ingredient in efficient teaching technology process. </a:t>
            </a:r>
            <a:br>
              <a:rPr lang="en-US" dirty="0" smtClean="0"/>
            </a:b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	</a:t>
            </a:r>
            <a:r>
              <a:rPr lang="en-US" dirty="0" smtClean="0"/>
              <a:t>Complete and effective knowledge can be reached only </a:t>
            </a:r>
            <a:br>
              <a:rPr lang="en-US" dirty="0" smtClean="0"/>
            </a:br>
            <a:r>
              <a:rPr lang="en-US" dirty="0" smtClean="0"/>
              <a:t>through proper combination of "virtual" tools and "real" laboratory work joined together with more abstract and generic scientific concepts. Only such knowledge can be economy proactive because it brings long-term skills in lifetime education </a:t>
            </a:r>
            <a:endParaRPr lang="hr-HR" dirty="0"/>
          </a:p>
        </p:txBody>
      </p:sp>
      <p:sp>
        <p:nvSpPr>
          <p:cNvPr id="8" name="Rezervirano mjesto teksta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Teaching and science education problem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Myth and facts about e-learning !?</a:t>
            </a:r>
          </a:p>
          <a:p>
            <a:r>
              <a:rPr lang="en-US" dirty="0" smtClean="0"/>
              <a:t>What is true and what we are dreaming is true?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Real and virtual;</a:t>
            </a:r>
          </a:p>
          <a:p>
            <a:r>
              <a:rPr lang="en-US" dirty="0" smtClean="0"/>
              <a:t>Laboratory </a:t>
            </a:r>
            <a:r>
              <a:rPr lang="en-US" dirty="0" err="1" smtClean="0"/>
              <a:t>vs</a:t>
            </a:r>
            <a:r>
              <a:rPr lang="en-US" dirty="0" smtClean="0"/>
              <a:t> abstract thinking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 descr="inforo_logo_fi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19425" y="0"/>
            <a:ext cx="612457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Naslov 4"/>
          <p:cNvSpPr>
            <a:spLocks noGrp="1"/>
          </p:cNvSpPr>
          <p:nvPr>
            <p:ph type="title"/>
          </p:nvPr>
        </p:nvSpPr>
        <p:spPr>
          <a:xfrm>
            <a:off x="467545" y="260648"/>
            <a:ext cx="2232248" cy="792088"/>
          </a:xfrm>
        </p:spPr>
        <p:txBody>
          <a:bodyPr/>
          <a:lstStyle/>
          <a:p>
            <a:r>
              <a:rPr lang="hr-HR" dirty="0" smtClean="0"/>
              <a:t>Resources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>
          <a:xfrm>
            <a:off x="3575050" y="1484784"/>
            <a:ext cx="5111750" cy="4641379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hr-HR" dirty="0" smtClean="0"/>
              <a:t>	</a:t>
            </a:r>
            <a:r>
              <a:rPr lang="en-US" dirty="0" smtClean="0"/>
              <a:t>The concept of integrating both "real" and "virtual" </a:t>
            </a:r>
            <a:br>
              <a:rPr lang="en-US" dirty="0" smtClean="0"/>
            </a:br>
            <a:r>
              <a:rPr lang="en-US" dirty="0" smtClean="0"/>
              <a:t>laboratory learning environments was implemented in </a:t>
            </a:r>
            <a:br>
              <a:rPr lang="en-US" dirty="0" smtClean="0"/>
            </a:br>
            <a:r>
              <a:rPr lang="en-US" dirty="0" smtClean="0"/>
              <a:t>example courses developed within the </a:t>
            </a:r>
            <a:r>
              <a:rPr lang="en-US" dirty="0" err="1" smtClean="0">
                <a:solidFill>
                  <a:srgbClr val="FF0000"/>
                </a:solidFill>
              </a:rPr>
              <a:t>ComLab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projects </a:t>
            </a:r>
            <a:br>
              <a:rPr lang="en-US" dirty="0" smtClean="0"/>
            </a:br>
            <a:r>
              <a:rPr lang="en-US" sz="2100" dirty="0" smtClean="0"/>
              <a:t>(</a:t>
            </a:r>
            <a:r>
              <a:rPr lang="en-US" sz="2100" dirty="0" err="1" smtClean="0"/>
              <a:t>ComLab</a:t>
            </a:r>
            <a:r>
              <a:rPr lang="en-US" sz="2100" dirty="0" smtClean="0"/>
              <a:t>-SciTech project SI/143008 and ComLab-2 SI/05/B/F/PP-176008 finished in 2007, </a:t>
            </a:r>
            <a:r>
              <a:rPr lang="en-US" sz="2100" dirty="0" smtClean="0">
                <a:hlinkClick r:id="rId3"/>
              </a:rPr>
              <a:t>http://e-prolab.com/</a:t>
            </a:r>
            <a:r>
              <a:rPr lang="en-US" sz="2100" dirty="0" smtClean="0"/>
              <a:t>). </a:t>
            </a:r>
            <a:endParaRPr lang="hr-HR" sz="2100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main objectives of the proposed project are related </a:t>
            </a:r>
            <a:br>
              <a:rPr lang="en-US" dirty="0" smtClean="0"/>
            </a:br>
            <a:r>
              <a:rPr lang="en-US" dirty="0" smtClean="0"/>
              <a:t>to the development and implementation of contemporary </a:t>
            </a:r>
            <a:br>
              <a:rPr lang="en-US" dirty="0" smtClean="0"/>
            </a:br>
            <a:r>
              <a:rPr lang="en-US" dirty="0" smtClean="0"/>
              <a:t>learning process by using ICT tools integrating real and </a:t>
            </a:r>
            <a:br>
              <a:rPr lang="en-US" dirty="0" smtClean="0"/>
            </a:br>
            <a:r>
              <a:rPr lang="en-US" dirty="0" smtClean="0"/>
              <a:t>virtual laboratory. Partner from Slovenia involved in </a:t>
            </a:r>
            <a:br>
              <a:rPr lang="en-US" dirty="0" smtClean="0"/>
            </a:br>
            <a:r>
              <a:rPr lang="en-US" dirty="0" err="1" smtClean="0"/>
              <a:t>ComLab</a:t>
            </a:r>
            <a:r>
              <a:rPr lang="en-US" dirty="0" smtClean="0"/>
              <a:t> project have competence to develop computer </a:t>
            </a:r>
            <a:br>
              <a:rPr lang="en-US" dirty="0" smtClean="0"/>
            </a:br>
            <a:r>
              <a:rPr lang="en-US" dirty="0" smtClean="0"/>
              <a:t>based laboratories. </a:t>
            </a: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	</a:t>
            </a:r>
            <a:r>
              <a:rPr lang="en-US" dirty="0" smtClean="0"/>
              <a:t>Beside </a:t>
            </a:r>
            <a:r>
              <a:rPr lang="en-US" dirty="0" smtClean="0">
                <a:solidFill>
                  <a:srgbClr val="FF0000"/>
                </a:solidFill>
              </a:rPr>
              <a:t>Faculty of Sciences </a:t>
            </a:r>
            <a:r>
              <a:rPr lang="en-US" dirty="0" smtClean="0"/>
              <a:t>(particularly Physics</a:t>
            </a:r>
            <a:r>
              <a:rPr lang="en-US" b="1" dirty="0" smtClean="0"/>
              <a:t> </a:t>
            </a:r>
            <a:r>
              <a:rPr lang="en-US" dirty="0" smtClean="0"/>
              <a:t>Department</a:t>
            </a:r>
            <a:r>
              <a:rPr lang="en-US" b="1" dirty="0" smtClean="0"/>
              <a:t> </a:t>
            </a:r>
            <a:r>
              <a:rPr lang="en-US" dirty="0" smtClean="0"/>
              <a:t>of Zagreb University) partners of Croatia are secondary vocational schools with developing program in robotics and </a:t>
            </a:r>
            <a:r>
              <a:rPr lang="en-US" dirty="0" err="1" smtClean="0"/>
              <a:t>mechatronics</a:t>
            </a:r>
            <a:r>
              <a:rPr lang="en-US" dirty="0" smtClean="0"/>
              <a:t>. </a:t>
            </a:r>
            <a:br>
              <a:rPr lang="en-US" dirty="0" smtClean="0"/>
            </a:br>
            <a:endParaRPr lang="hr-HR" dirty="0" smtClean="0"/>
          </a:p>
          <a:p>
            <a:pPr>
              <a:buNone/>
            </a:pPr>
            <a:r>
              <a:rPr lang="hr-HR" dirty="0" smtClean="0"/>
              <a:t>	</a:t>
            </a:r>
            <a:r>
              <a:rPr lang="en-US" dirty="0" smtClean="0"/>
              <a:t>They will shape achieved positive experience focusing </a:t>
            </a:r>
            <a:br>
              <a:rPr lang="en-US" dirty="0" smtClean="0"/>
            </a:br>
            <a:r>
              <a:rPr lang="en-US" dirty="0" smtClean="0"/>
              <a:t>on methodical implications unifying it in comprehensive </a:t>
            </a:r>
            <a:br>
              <a:rPr lang="en-US" dirty="0" smtClean="0"/>
            </a:br>
            <a:r>
              <a:rPr lang="en-US" dirty="0" smtClean="0"/>
              <a:t>scientific environment.</a:t>
            </a:r>
            <a:r>
              <a:rPr lang="hr-HR" dirty="0" smtClean="0"/>
              <a:t> </a:t>
            </a:r>
            <a:r>
              <a:rPr lang="en-US" dirty="0" smtClean="0"/>
              <a:t>Partners from </a:t>
            </a:r>
            <a:r>
              <a:rPr lang="en-US" dirty="0" smtClean="0">
                <a:solidFill>
                  <a:srgbClr val="FF0000"/>
                </a:solidFill>
              </a:rPr>
              <a:t>Romania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Turkey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will transfer and disseminate the positive consequences </a:t>
            </a:r>
            <a:br>
              <a:rPr lang="en-US" dirty="0" smtClean="0"/>
            </a:br>
            <a:r>
              <a:rPr lang="en-US" dirty="0" smtClean="0"/>
              <a:t>of the implementation of this innovation achieved </a:t>
            </a:r>
            <a:br>
              <a:rPr lang="en-US" dirty="0" smtClean="0"/>
            </a:br>
            <a:r>
              <a:rPr lang="en-US" dirty="0" smtClean="0"/>
              <a:t>combining it with own teaching skills and experience. </a:t>
            </a:r>
            <a:endParaRPr lang="hr-HR" dirty="0"/>
          </a:p>
        </p:txBody>
      </p:sp>
      <p:sp>
        <p:nvSpPr>
          <p:cNvPr id="7" name="Rezervirano mjesto teksta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Tradition is important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hr-HR" dirty="0" smtClean="0"/>
          </a:p>
          <a:p>
            <a:endParaRPr lang="hr-HR" dirty="0" smtClean="0"/>
          </a:p>
          <a:p>
            <a:r>
              <a:rPr lang="en-US" dirty="0" smtClean="0"/>
              <a:t>People resources seems to be most important</a:t>
            </a:r>
          </a:p>
          <a:p>
            <a:endParaRPr lang="en-US" dirty="0" smtClean="0"/>
          </a:p>
          <a:p>
            <a:r>
              <a:rPr lang="en-US" dirty="0" smtClean="0"/>
              <a:t>Institutional support ?? </a:t>
            </a:r>
          </a:p>
          <a:p>
            <a:r>
              <a:rPr lang="en-US" dirty="0" smtClean="0"/>
              <a:t>Are there any and who needs it ?!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SŠ Mate </a:t>
            </a:r>
            <a:r>
              <a:rPr lang="en-US" dirty="0" err="1" smtClean="0">
                <a:solidFill>
                  <a:srgbClr val="FF0000"/>
                </a:solidFill>
              </a:rPr>
              <a:t>Blažine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Labin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Elektrostrojarska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škola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Varaždin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 descr="inforo_logo_fi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19425" y="0"/>
            <a:ext cx="612457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Naslov 4"/>
          <p:cNvSpPr>
            <a:spLocks noGrp="1"/>
          </p:cNvSpPr>
          <p:nvPr>
            <p:ph type="title"/>
          </p:nvPr>
        </p:nvSpPr>
        <p:spPr>
          <a:xfrm>
            <a:off x="467545" y="260648"/>
            <a:ext cx="2232248" cy="792088"/>
          </a:xfrm>
        </p:spPr>
        <p:txBody>
          <a:bodyPr/>
          <a:lstStyle/>
          <a:p>
            <a:r>
              <a:rPr lang="en-US" dirty="0" smtClean="0"/>
              <a:t>Cooperation and outcomes:</a:t>
            </a:r>
            <a:endParaRPr lang="en-US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>
          <a:xfrm>
            <a:off x="5292080" y="1412776"/>
            <a:ext cx="3466728" cy="1512167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hr-HR" dirty="0" smtClean="0"/>
              <a:t>	</a:t>
            </a:r>
            <a:r>
              <a:rPr lang="en-US" dirty="0" smtClean="0"/>
              <a:t>All partners are committed to cooperate with at least one vocational school in each country in order to obtain feed-back from the target groups as well as "real time" </a:t>
            </a:r>
            <a:br>
              <a:rPr lang="en-US" dirty="0" smtClean="0"/>
            </a:br>
            <a:r>
              <a:rPr lang="en-US" dirty="0" smtClean="0"/>
              <a:t>testing and evaluation. </a:t>
            </a:r>
            <a:br>
              <a:rPr lang="en-US" dirty="0" smtClean="0"/>
            </a:br>
            <a:endParaRPr lang="hr-HR" dirty="0"/>
          </a:p>
        </p:txBody>
      </p:sp>
      <p:sp>
        <p:nvSpPr>
          <p:cNvPr id="7" name="Rezervirano mjesto teksta 6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4618856" cy="46910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 implementation, adaptation and enhancement of </a:t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existing </a:t>
            </a:r>
            <a:r>
              <a:rPr lang="en-US" b="1" dirty="0" err="1" smtClean="0">
                <a:solidFill>
                  <a:srgbClr val="FF0000"/>
                </a:solidFill>
              </a:rPr>
              <a:t>ComLab</a:t>
            </a:r>
            <a:r>
              <a:rPr lang="en-US" b="1" dirty="0" smtClean="0">
                <a:solidFill>
                  <a:srgbClr val="FF0000"/>
                </a:solidFill>
              </a:rPr>
              <a:t> courses</a:t>
            </a:r>
            <a:r>
              <a:rPr lang="en-US" dirty="0" smtClean="0"/>
              <a:t>, software and equipment </a:t>
            </a:r>
            <a:br>
              <a:rPr lang="en-US" dirty="0" smtClean="0"/>
            </a:br>
            <a:r>
              <a:rPr lang="en-US" dirty="0" smtClean="0"/>
              <a:t>according to the curriculum of vocational secondary </a:t>
            </a:r>
            <a:br>
              <a:rPr lang="en-US" dirty="0" smtClean="0"/>
            </a:br>
            <a:r>
              <a:rPr lang="en-US" dirty="0" smtClean="0"/>
              <a:t>schools </a:t>
            </a:r>
            <a:br>
              <a:rPr lang="en-US" dirty="0" smtClean="0"/>
            </a:br>
            <a:r>
              <a:rPr lang="hr-HR" dirty="0" smtClean="0"/>
              <a:t> </a:t>
            </a:r>
          </a:p>
          <a:p>
            <a:r>
              <a:rPr lang="en-US" dirty="0" smtClean="0"/>
              <a:t>(ii) development and design of new courses, software </a:t>
            </a:r>
            <a:br>
              <a:rPr lang="en-US" dirty="0" smtClean="0"/>
            </a:br>
            <a:r>
              <a:rPr lang="en-US" dirty="0" smtClean="0"/>
              <a:t>and laboratory equipment, </a:t>
            </a:r>
            <a:br>
              <a:rPr lang="en-US" dirty="0" smtClean="0"/>
            </a:br>
            <a:endParaRPr lang="hr-HR" dirty="0" smtClean="0"/>
          </a:p>
          <a:p>
            <a:r>
              <a:rPr lang="en-US" dirty="0" smtClean="0"/>
              <a:t>(iii) implementation of </a:t>
            </a:r>
            <a:r>
              <a:rPr lang="en-US" b="1" dirty="0" smtClean="0">
                <a:solidFill>
                  <a:srgbClr val="FF0000"/>
                </a:solidFill>
              </a:rPr>
              <a:t>low-cost and freeware</a:t>
            </a:r>
            <a:r>
              <a:rPr lang="en-US" dirty="0" smtClean="0"/>
              <a:t>, </a:t>
            </a:r>
            <a:endParaRPr lang="hr-HR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open-source software</a:t>
            </a:r>
            <a:r>
              <a:rPr lang="en-US" dirty="0" smtClean="0"/>
              <a:t>, </a:t>
            </a:r>
            <a:br>
              <a:rPr lang="en-US" dirty="0" smtClean="0"/>
            </a:br>
            <a:endParaRPr lang="hr-HR" dirty="0" smtClean="0"/>
          </a:p>
          <a:p>
            <a:r>
              <a:rPr lang="en-US" dirty="0" smtClean="0"/>
              <a:t>(iv) integration of "conventionally hard" </a:t>
            </a:r>
            <a:r>
              <a:rPr lang="en-US" b="1" dirty="0" smtClean="0">
                <a:solidFill>
                  <a:srgbClr val="FF0000"/>
                </a:solidFill>
              </a:rPr>
              <a:t>physics concepts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attractive robotics environment </a:t>
            </a:r>
            <a:br>
              <a:rPr lang="en-US" dirty="0" smtClean="0"/>
            </a:br>
            <a:endParaRPr lang="hr-HR" dirty="0" smtClean="0"/>
          </a:p>
          <a:p>
            <a:r>
              <a:rPr lang="en-US" dirty="0" smtClean="0"/>
              <a:t>(v) development of new practices and methods for </a:t>
            </a:r>
            <a:br>
              <a:rPr lang="en-US" dirty="0" smtClean="0"/>
            </a:br>
            <a:r>
              <a:rPr lang="en-US" dirty="0" smtClean="0"/>
              <a:t>teaching integrated approach in school laboratory, </a:t>
            </a:r>
            <a:br>
              <a:rPr lang="en-US" dirty="0" smtClean="0"/>
            </a:br>
            <a:endParaRPr lang="hr-HR" dirty="0" smtClean="0"/>
          </a:p>
          <a:p>
            <a:r>
              <a:rPr lang="en-US" dirty="0" smtClean="0"/>
              <a:t>(vi) dissemination of this innovative equipment and </a:t>
            </a:r>
            <a:br>
              <a:rPr lang="en-US" dirty="0" smtClean="0"/>
            </a:br>
            <a:r>
              <a:rPr lang="en-US" dirty="0" smtClean="0"/>
              <a:t>approach across vocational schools in all partner </a:t>
            </a:r>
            <a:br>
              <a:rPr lang="en-US" dirty="0" smtClean="0"/>
            </a:br>
            <a:r>
              <a:rPr lang="en-US" dirty="0" smtClean="0"/>
              <a:t>countries and wider establishing "</a:t>
            </a:r>
            <a:r>
              <a:rPr lang="en-US" b="1" dirty="0" smtClean="0">
                <a:solidFill>
                  <a:srgbClr val="FF0000"/>
                </a:solidFill>
              </a:rPr>
              <a:t>International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Summer Schools in Robotics and Electronics</a:t>
            </a:r>
            <a:r>
              <a:rPr lang="en-US" dirty="0" smtClean="0"/>
              <a:t>“.</a:t>
            </a:r>
            <a:endParaRPr lang="hr-HR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648825" cy="799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 descr="inforo_logo_fi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19425" y="0"/>
            <a:ext cx="612457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Naslov 4"/>
          <p:cNvSpPr>
            <a:spLocks noGrp="1"/>
          </p:cNvSpPr>
          <p:nvPr>
            <p:ph type="title"/>
          </p:nvPr>
        </p:nvSpPr>
        <p:spPr>
          <a:xfrm>
            <a:off x="467545" y="260648"/>
            <a:ext cx="2232248" cy="792088"/>
          </a:xfrm>
        </p:spPr>
        <p:txBody>
          <a:bodyPr/>
          <a:lstStyle/>
          <a:p>
            <a:r>
              <a:rPr lang="en-US" dirty="0" smtClean="0"/>
              <a:t>Open </a:t>
            </a:r>
            <a:br>
              <a:rPr lang="en-US" dirty="0" smtClean="0"/>
            </a:br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7" name="Rezervirano mjesto teksta 6"/>
          <p:cNvSpPr>
            <a:spLocks noGrp="1"/>
          </p:cNvSpPr>
          <p:nvPr>
            <p:ph type="body" sz="half" idx="2"/>
          </p:nvPr>
        </p:nvSpPr>
        <p:spPr>
          <a:xfrm>
            <a:off x="457200" y="2780928"/>
            <a:ext cx="8291264" cy="334523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Inside already  mentioned limitations with the general framework we are open for further collaborations!</a:t>
            </a:r>
            <a:endParaRPr lang="en-US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56</TotalTime>
  <Words>89</Words>
  <Application>Microsoft Office PowerPoint</Application>
  <PresentationFormat>Prikaz na zaslonu (4:3)</PresentationFormat>
  <Paragraphs>51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7" baseType="lpstr">
      <vt:lpstr>Office tema</vt:lpstr>
      <vt:lpstr>Slajd 1</vt:lpstr>
      <vt:lpstr>Idea</vt:lpstr>
      <vt:lpstr>Resources</vt:lpstr>
      <vt:lpstr>Cooperation and outcomes:</vt:lpstr>
      <vt:lpstr>Slajd 5</vt:lpstr>
      <vt:lpstr>Open  Concept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Darko</dc:creator>
  <cp:lastModifiedBy>Darko</cp:lastModifiedBy>
  <cp:revision>5</cp:revision>
  <dcterms:created xsi:type="dcterms:W3CDTF">2012-02-25T15:24:13Z</dcterms:created>
  <dcterms:modified xsi:type="dcterms:W3CDTF">2012-02-25T16:40:30Z</dcterms:modified>
</cp:coreProperties>
</file>