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notes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&lt;header&gt;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GB"/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GB"/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111111E1-C1B1-41B1-A1F1-31D1712121D1}" type="slidenum">
              <a:rPr lang="en-GB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205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510101-11B1-4161-8191-619171D17151}" type="slidenum">
              <a:rPr lang="en-GB">
                <a:solidFill>
                  <a:srgbClr val="000000"/>
                </a:solidFill>
                <a:latin typeface="+mn-lt"/>
                <a:ea typeface="+mn-ea"/>
              </a:rPr>
              <a:p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2920" y="2717280"/>
            <a:ext cx="81835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9584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292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2920" y="4622760"/>
            <a:ext cx="8183520" cy="45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292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9584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2920" y="2717280"/>
            <a:ext cx="818280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2920" y="2717280"/>
            <a:ext cx="81835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9584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292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2920" y="4622760"/>
            <a:ext cx="8183520" cy="45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292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4187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95840" y="2717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95840" y="530280"/>
            <a:ext cx="399312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2920" y="2717280"/>
            <a:ext cx="8182800" cy="199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416"/>
            </a:avLst>
          </a:prstGeom>
          <a:gradFill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10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425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</p:spPr>
      </p:sp>
      <p:sp>
        <p:nvSpPr>
          <p:cNvPr id="2" name="CustomShape 3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416"/>
            </a:avLst>
          </a:prstGeom>
          <a:gradFill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418680" y="434160"/>
            <a:ext cx="8306280" cy="3108600"/>
          </a:xfrm>
          <a:prstGeom prst="roundRect">
            <a:avLst>
              <a:gd name="adj" fmla="val 915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2520" y="1820160"/>
            <a:ext cx="7772040" cy="1828440"/>
          </a:xfrm>
          <a:prstGeom prst="rect">
            <a:avLst/>
          </a:prstGeom>
        </p:spPr>
        <p:txBody>
          <a:bodyPr lIns="45720" tIns="45000" rIns="45720" anchor="b"/>
          <a:lstStyle/>
          <a:p>
            <a:r>
              <a:rPr lang="sr" sz="4500" b="1">
                <a:solidFill>
                  <a:srgbClr val="FF9257"/>
                </a:solidFill>
                <a:latin typeface="Verdana"/>
              </a:rPr>
              <a:t>Click to edit the title text formatClick to edit Master title style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>
                <a:solidFill>
                  <a:srgbClr val="000000"/>
                </a:solidFill>
                <a:latin typeface="Verdana"/>
              </a:rPr>
              <a:t>18/02/12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>
                <a:solidFill>
                  <a:srgbClr val="000000"/>
                </a:solidFill>
                <a:latin typeface="Verdana"/>
              </a:rPr>
              <a:t>www.mnm.hr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11F16101-81F1-41C1-B1D1-31A101D181C1}" type="slidenum">
              <a:rPr lang="en-GB">
                <a:solidFill>
                  <a:srgbClr val="000000"/>
                </a:solidFill>
                <a:latin typeface="Verdana"/>
              </a:rPr>
              <a:pPr/>
              <a:t>‹#›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r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sr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sr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sr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sr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r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r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sr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sr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416"/>
            </a:avLst>
          </a:prstGeom>
          <a:gradFill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</p:spPr>
      </p:sp>
      <p:sp>
        <p:nvSpPr>
          <p:cNvPr id="42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425"/>
            </a:avLst>
          </a:prstGeom>
          <a:gradFill>
            <a:gsLst>
              <a:gs pos="0">
                <a:srgbClr val="FFFFFF"/>
              </a:gs>
              <a:gs pos="100000">
                <a:srgbClr val="A1A1A1"/>
              </a:gs>
            </a:gsLst>
            <a:path path="circle"/>
          </a:gradFill>
        </p:spPr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>
                <a:solidFill>
                  <a:srgbClr val="FF9257"/>
                </a:solidFill>
                <a:latin typeface="Verdana"/>
              </a:rPr>
              <a:t>Click to edit the title text formatClick to edit Master title style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sr">
                <a:solidFill>
                  <a:srgbClr val="000000"/>
                </a:solidFill>
                <a:latin typeface="Verdana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sr">
                <a:solidFill>
                  <a:srgbClr val="000000"/>
                </a:solidFill>
                <a:latin typeface="Verdana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sr">
                <a:solidFill>
                  <a:srgbClr val="000000"/>
                </a:solidFill>
                <a:latin typeface="Verdana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sr">
                <a:solidFill>
                  <a:srgbClr val="000000"/>
                </a:solidFill>
                <a:latin typeface="Verdana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sr">
                <a:solidFill>
                  <a:srgbClr val="000000"/>
                </a:solidFill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r">
                <a:solidFill>
                  <a:srgbClr val="000000"/>
                </a:solidFill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r">
                <a:solidFill>
                  <a:srgbClr val="000000"/>
                </a:solidFill>
                <a:latin typeface="Verdana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sr">
                <a:solidFill>
                  <a:srgbClr val="000000"/>
                </a:solidFill>
                <a:latin typeface="Verdana"/>
              </a:rPr>
              <a:t>Eighth Outline Level</a:t>
            </a:r>
            <a:endParaRPr/>
          </a:p>
          <a:p>
            <a:r>
              <a:rPr lang="sr">
                <a:solidFill>
                  <a:srgbClr val="000000"/>
                </a:solidFill>
                <a:latin typeface="Verdana"/>
              </a:rPr>
              <a:t>Ninth Outline LevelClick to edit Master text styles</a:t>
            </a:r>
            <a:endParaRPr/>
          </a:p>
          <a:p>
            <a:r>
              <a:rPr lang="sr">
                <a:solidFill>
                  <a:srgbClr val="000000"/>
                </a:solidFill>
                <a:latin typeface="Verdana"/>
              </a:rPr>
              <a:t>Second level</a:t>
            </a:r>
            <a:endParaRPr/>
          </a:p>
          <a:p>
            <a:r>
              <a:rPr lang="sr">
                <a:solidFill>
                  <a:srgbClr val="000000"/>
                </a:solidFill>
                <a:latin typeface="Verdana"/>
              </a:rPr>
              <a:t>Third level</a:t>
            </a:r>
            <a:endParaRPr/>
          </a:p>
          <a:p>
            <a:r>
              <a:rPr lang="sr">
                <a:solidFill>
                  <a:srgbClr val="000000"/>
                </a:solidFill>
                <a:latin typeface="Verdana"/>
              </a:rPr>
              <a:t>Fourth level</a:t>
            </a:r>
            <a:endParaRPr/>
          </a:p>
          <a:p>
            <a:r>
              <a:rPr lang="sr">
                <a:solidFill>
                  <a:srgbClr val="000000"/>
                </a:solidFill>
                <a:latin typeface="Verdana"/>
              </a:rPr>
              <a:t>Fifth level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>
                <a:solidFill>
                  <a:srgbClr val="000000"/>
                </a:solidFill>
                <a:latin typeface="Verdana"/>
              </a:rPr>
              <a:t>18/02/12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>
                <a:solidFill>
                  <a:srgbClr val="000000"/>
                </a:solidFill>
                <a:latin typeface="Verdana"/>
              </a:rPr>
              <a:t>www.mnm.hr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3101E1-A191-41D1-B181-61E1117191A1}" type="slidenum">
              <a:rPr lang="en-GB">
                <a:solidFill>
                  <a:srgbClr val="000000"/>
                </a:solidFill>
                <a:latin typeface="Verdana"/>
              </a:rPr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22520" y="3684960"/>
            <a:ext cx="7772040" cy="2192040"/>
          </a:xfrm>
          <a:prstGeom prst="rect">
            <a:avLst/>
          </a:prstGeom>
        </p:spPr>
        <p:txBody>
          <a:bodyPr lIns="182880" tIns="0" rIns="90000" bIns="45000"/>
          <a:lstStyle/>
          <a:p>
            <a:pPr algn="ctr"/>
            <a:r>
              <a:rPr lang="en-GB" sz="2800" b="1" dirty="0">
                <a:solidFill>
                  <a:srgbClr val="F07F09"/>
                </a:solidFill>
                <a:latin typeface="Verdana"/>
              </a:rPr>
              <a:t>Young Mathematicians’ Summer Camp</a:t>
            </a:r>
            <a:endParaRPr dirty="0"/>
          </a:p>
          <a:p>
            <a:pPr algn="r"/>
            <a:endParaRPr dirty="0"/>
          </a:p>
          <a:p>
            <a:pPr algn="r"/>
            <a:endParaRPr dirty="0"/>
          </a:p>
          <a:p>
            <a:pPr algn="r"/>
            <a:r>
              <a:rPr lang="en-GB" sz="1700" dirty="0">
                <a:solidFill>
                  <a:srgbClr val="7C7972"/>
                </a:solidFill>
                <a:latin typeface="Verdana"/>
              </a:rPr>
              <a:t>Nikola </a:t>
            </a:r>
            <a:r>
              <a:rPr lang="en-GB" sz="1700" dirty="0" err="1">
                <a:solidFill>
                  <a:srgbClr val="7C7972"/>
                </a:solidFill>
                <a:latin typeface="Verdana"/>
              </a:rPr>
              <a:t>Adžaga</a:t>
            </a:r>
            <a:endParaRPr dirty="0"/>
          </a:p>
          <a:p>
            <a:pPr algn="r"/>
            <a:r>
              <a:rPr lang="en-GB" sz="1700" dirty="0" err="1">
                <a:solidFill>
                  <a:srgbClr val="7C7972"/>
                </a:solidFill>
                <a:latin typeface="Verdana"/>
              </a:rPr>
              <a:t>Petar</a:t>
            </a:r>
            <a:r>
              <a:rPr lang="en-GB" sz="1700" dirty="0">
                <a:solidFill>
                  <a:srgbClr val="7C7972"/>
                </a:solidFill>
                <a:latin typeface="Verdana"/>
              </a:rPr>
              <a:t> </a:t>
            </a:r>
            <a:r>
              <a:rPr lang="en-GB" sz="1700" dirty="0" err="1">
                <a:solidFill>
                  <a:srgbClr val="7C7972"/>
                </a:solidFill>
                <a:latin typeface="Verdana"/>
              </a:rPr>
              <a:t>Bakić</a:t>
            </a:r>
            <a:endParaRPr dirty="0"/>
          </a:p>
          <a:p>
            <a:pPr algn="r"/>
            <a:r>
              <a:rPr lang="en-GB" sz="1700" dirty="0">
                <a:solidFill>
                  <a:srgbClr val="7C7972"/>
                </a:solidFill>
                <a:latin typeface="Verdana"/>
              </a:rPr>
              <a:t>Young Gifted Mathematicians Marin </a:t>
            </a:r>
            <a:r>
              <a:rPr lang="en-GB" sz="1700" dirty="0" err="1">
                <a:solidFill>
                  <a:srgbClr val="7C7972"/>
                </a:solidFill>
                <a:latin typeface="Verdana"/>
              </a:rPr>
              <a:t>Getaldić</a:t>
            </a:r>
            <a:r>
              <a:rPr lang="en-GB" sz="1700" dirty="0">
                <a:solidFill>
                  <a:srgbClr val="7C7972"/>
                </a:solidFill>
                <a:latin typeface="Verdana"/>
              </a:rPr>
              <a:t> association</a:t>
            </a:r>
            <a:endParaRPr dirty="0"/>
          </a:p>
          <a:p>
            <a:pPr algn="r"/>
            <a:endParaRPr dirty="0"/>
          </a:p>
          <a:p>
            <a:pPr algn="ctr"/>
            <a:r>
              <a:rPr lang="en-GB" sz="2000" b="1" dirty="0">
                <a:solidFill>
                  <a:srgbClr val="7C7972"/>
                </a:solidFill>
                <a:latin typeface="Verdana"/>
              </a:rPr>
              <a:t>Toward a Platform for Motivated and Gifted </a:t>
            </a:r>
            <a:r>
              <a:rPr lang="en-GB" sz="2000" b="1" dirty="0" smtClean="0">
                <a:solidFill>
                  <a:srgbClr val="7C7972"/>
                </a:solidFill>
                <a:latin typeface="Verdana"/>
              </a:rPr>
              <a:t>Youth</a:t>
            </a:r>
            <a:endParaRPr lang="hr-HR" sz="2000" b="1" dirty="0" smtClean="0">
              <a:solidFill>
                <a:srgbClr val="7C7972"/>
              </a:solidFill>
              <a:latin typeface="Verdana"/>
            </a:endParaRPr>
          </a:p>
          <a:p>
            <a:pPr algn="ctr"/>
            <a:r>
              <a:rPr lang="hr-HR" sz="2000" b="1" dirty="0">
                <a:solidFill>
                  <a:srgbClr val="7C7972"/>
                </a:solidFill>
                <a:latin typeface="Verdana"/>
              </a:rPr>
              <a:t>	</a:t>
            </a:r>
            <a:r>
              <a:rPr lang="hr-HR" sz="2000" b="1" dirty="0" smtClean="0">
                <a:solidFill>
                  <a:srgbClr val="7C7972"/>
                </a:solidFill>
                <a:latin typeface="Verdana"/>
              </a:rPr>
              <a:t>				</a:t>
            </a:r>
            <a:r>
              <a:rPr lang="en-GB" sz="1400" b="1" dirty="0" smtClean="0">
                <a:solidFill>
                  <a:srgbClr val="000000"/>
                </a:solidFill>
                <a:latin typeface="Verdana"/>
              </a:rPr>
              <a:t>www.getaldic.org</a:t>
            </a:r>
            <a:endParaRPr lang="en-GB" sz="1400" dirty="0" smtClean="0"/>
          </a:p>
          <a:p>
            <a:pPr algn="ctr"/>
            <a:endParaRPr dirty="0"/>
          </a:p>
        </p:txBody>
      </p:sp>
      <p:pic>
        <p:nvPicPr>
          <p:cNvPr id="86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640" y="1285920"/>
            <a:ext cx="5303880" cy="1116720"/>
          </a:xfrm>
          <a:prstGeom prst="rect">
            <a:avLst/>
          </a:prstGeom>
        </p:spPr>
      </p:pic>
      <p:sp>
        <p:nvSpPr>
          <p:cNvPr id="8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C17181D1-0151-4181-A1A1-01B151411151}" type="slidenum">
              <a:rPr lang="en-GB">
                <a:solidFill>
                  <a:srgbClr val="000000"/>
                </a:solidFill>
                <a:latin typeface="Verdana"/>
              </a:rPr>
              <a:pPr/>
              <a:t>1</a:t>
            </a:fld>
            <a:endParaRPr/>
          </a:p>
        </p:txBody>
      </p:sp>
      <p:sp>
        <p:nvSpPr>
          <p:cNvPr id="8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7640" y="476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 dirty="0">
                <a:solidFill>
                  <a:srgbClr val="FF9257"/>
                </a:solidFill>
                <a:latin typeface="Verdana"/>
              </a:rPr>
              <a:t>"Rally"</a:t>
            </a:r>
            <a:endParaRPr dirty="0"/>
          </a:p>
        </p:txBody>
      </p:sp>
      <p:sp>
        <p:nvSpPr>
          <p:cNvPr id="119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endParaRPr/>
          </a:p>
        </p:txBody>
      </p:sp>
      <p:sp>
        <p:nvSpPr>
          <p:cNvPr id="12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21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12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631296"/>
            <a:ext cx="5400600" cy="370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7640" y="476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 dirty="0" smtClean="0">
                <a:solidFill>
                  <a:srgbClr val="FF9257"/>
                </a:solidFill>
                <a:latin typeface="Verdana"/>
              </a:rPr>
              <a:t>General problems</a:t>
            </a:r>
            <a:endParaRPr dirty="0"/>
          </a:p>
        </p:txBody>
      </p:sp>
      <p:sp>
        <p:nvSpPr>
          <p:cNvPr id="119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endParaRPr/>
          </a:p>
        </p:txBody>
      </p:sp>
      <p:sp>
        <p:nvSpPr>
          <p:cNvPr id="12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21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7" name="TextShape 2"/>
          <p:cNvSpPr txBox="1"/>
          <p:nvPr/>
        </p:nvSpPr>
        <p:spPr>
          <a:xfrm>
            <a:off x="620040" y="17810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r>
              <a:rPr lang="hr-HR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lack of pedagogical/psychological </a:t>
            </a:r>
            <a:r>
              <a:rPr lang="en-US" sz="2800" dirty="0" smtClean="0"/>
              <a:t>skills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/>
              <a:t> - small number of students (almost exclusively from Zagreb</a:t>
            </a:r>
            <a:r>
              <a:rPr lang="en-US" sz="2800" dirty="0" smtClean="0"/>
              <a:t>)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/>
              <a:t> - limited collaboration with </a:t>
            </a:r>
            <a:r>
              <a:rPr lang="en-US" sz="2800" dirty="0" smtClean="0"/>
              <a:t>schools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/>
              <a:t> - small number of active members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xmlns="" val="42297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AP\Downloads\grup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07199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67640" y="404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200" b="1" dirty="0" smtClean="0">
                <a:solidFill>
                  <a:srgbClr val="FF9257"/>
                </a:solidFill>
                <a:latin typeface="Verdana"/>
              </a:rPr>
              <a:t>Young Gifted Mathematicians</a:t>
            </a:r>
            <a:endParaRPr lang="sr" sz="3200" dirty="0"/>
          </a:p>
          <a:p>
            <a:r>
              <a:rPr lang="sr" sz="3200" b="1" dirty="0" smtClean="0">
                <a:solidFill>
                  <a:srgbClr val="FF9257"/>
                </a:solidFill>
                <a:latin typeface="Verdana"/>
              </a:rPr>
              <a:t>"Marin </a:t>
            </a:r>
            <a:r>
              <a:rPr lang="sr" sz="3200" b="1" dirty="0">
                <a:solidFill>
                  <a:srgbClr val="FF9257"/>
                </a:solidFill>
                <a:latin typeface="Verdana"/>
              </a:rPr>
              <a:t>Getaldić</a:t>
            </a:r>
            <a:r>
              <a:rPr lang="sr" sz="3200" b="1" dirty="0" smtClean="0">
                <a:solidFill>
                  <a:srgbClr val="FF9257"/>
                </a:solidFill>
                <a:latin typeface="Verdana"/>
              </a:rPr>
              <a:t>"</a:t>
            </a:r>
            <a:endParaRPr lang="sr" sz="3200" dirty="0"/>
          </a:p>
        </p:txBody>
      </p:sp>
      <p:sp>
        <p:nvSpPr>
          <p:cNvPr id="90" name="TextShape 2"/>
          <p:cNvSpPr txBox="1"/>
          <p:nvPr/>
        </p:nvSpPr>
        <p:spPr>
          <a:xfrm>
            <a:off x="518927" y="1455840"/>
            <a:ext cx="8183520" cy="4752696"/>
          </a:xfrm>
          <a:prstGeom prst="rect">
            <a:avLst/>
          </a:prstGeom>
        </p:spPr>
        <p:txBody>
          <a:bodyPr lIns="182880" tIns="91440" rIns="90000" bIns="45000"/>
          <a:lstStyle/>
          <a:p>
            <a:r>
              <a:rPr lang="en-US" sz="2400" dirty="0"/>
              <a:t>- non-profit, </a:t>
            </a:r>
            <a:r>
              <a:rPr lang="en-US" sz="2400" dirty="0" smtClean="0"/>
              <a:t>volunteer</a:t>
            </a:r>
            <a:r>
              <a:rPr lang="hr-HR" sz="2400" dirty="0" smtClean="0"/>
              <a:t> student organisation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600" u="sng" dirty="0"/>
              <a:t>Projects</a:t>
            </a:r>
            <a:r>
              <a:rPr lang="hr-HR" sz="2600" u="sng" dirty="0"/>
              <a:t>:</a:t>
            </a:r>
            <a:endParaRPr lang="en-US" sz="2600" u="sng" dirty="0"/>
          </a:p>
          <a:p>
            <a:r>
              <a:rPr lang="en-US" sz="2200" dirty="0"/>
              <a:t> - weekly lectures</a:t>
            </a:r>
          </a:p>
          <a:p>
            <a:r>
              <a:rPr lang="hr-HR" sz="2200" dirty="0"/>
              <a:t> </a:t>
            </a:r>
            <a:r>
              <a:rPr lang="en-US" sz="2200" dirty="0"/>
              <a:t>- summer camp</a:t>
            </a:r>
          </a:p>
          <a:p>
            <a:r>
              <a:rPr lang="en-US" sz="2200" dirty="0"/>
              <a:t> - Tournament of Towns (Zagreb</a:t>
            </a:r>
            <a:r>
              <a:rPr lang="en-US" sz="2200" dirty="0" smtClean="0"/>
              <a:t>)</a:t>
            </a:r>
            <a:endParaRPr lang="hr-HR" sz="2200" dirty="0" smtClean="0"/>
          </a:p>
          <a:p>
            <a:endParaRPr lang="en-US" sz="2200" dirty="0"/>
          </a:p>
          <a:p>
            <a:r>
              <a:rPr lang="en-US" sz="2800" dirty="0"/>
              <a:t> </a:t>
            </a:r>
            <a:r>
              <a:rPr lang="hr-HR" sz="2600" u="sng" dirty="0"/>
              <a:t>Future </a:t>
            </a:r>
            <a:r>
              <a:rPr lang="en-US" sz="2600" u="sng" dirty="0"/>
              <a:t>projects:</a:t>
            </a:r>
          </a:p>
          <a:p>
            <a:r>
              <a:rPr lang="en-US" sz="2200" dirty="0"/>
              <a:t> - </a:t>
            </a:r>
            <a:r>
              <a:rPr lang="hr-HR" sz="2200" dirty="0" smtClean="0"/>
              <a:t>i</a:t>
            </a:r>
            <a:r>
              <a:rPr lang="en-US" sz="2200" dirty="0" err="1" smtClean="0"/>
              <a:t>nteractive</a:t>
            </a:r>
            <a:r>
              <a:rPr lang="en-US" sz="2200" dirty="0" smtClean="0"/>
              <a:t> </a:t>
            </a:r>
            <a:r>
              <a:rPr lang="en-US" sz="2200" dirty="0"/>
              <a:t>online problem </a:t>
            </a:r>
            <a:r>
              <a:rPr lang="en-US" sz="2200" dirty="0" err="1" smtClean="0"/>
              <a:t>ar</a:t>
            </a:r>
            <a:r>
              <a:rPr lang="hr-HR" sz="2200" dirty="0" smtClean="0"/>
              <a:t>c</a:t>
            </a:r>
            <a:r>
              <a:rPr lang="en-US" sz="2200" dirty="0" smtClean="0"/>
              <a:t>hive </a:t>
            </a:r>
            <a:r>
              <a:rPr lang="en-US" sz="2200" dirty="0"/>
              <a:t>("</a:t>
            </a:r>
            <a:r>
              <a:rPr lang="en-US" sz="2200" dirty="0" err="1"/>
              <a:t>Skoljka</a:t>
            </a:r>
            <a:r>
              <a:rPr lang="en-US" sz="2200" dirty="0"/>
              <a:t>")</a:t>
            </a:r>
          </a:p>
          <a:p>
            <a:r>
              <a:rPr lang="en-US" sz="2200" dirty="0"/>
              <a:t> - video </a:t>
            </a:r>
            <a:r>
              <a:rPr lang="en-US" sz="2200" dirty="0" smtClean="0"/>
              <a:t>lectures</a:t>
            </a:r>
            <a:endParaRPr lang="hr-HR" sz="2200" dirty="0" smtClean="0"/>
          </a:p>
          <a:p>
            <a:endParaRPr lang="en-US" sz="2200" dirty="0"/>
          </a:p>
          <a:p>
            <a:r>
              <a:rPr lang="en-US" sz="2800" dirty="0"/>
              <a:t> </a:t>
            </a:r>
            <a:r>
              <a:rPr lang="en-US" sz="2600" u="sng" dirty="0"/>
              <a:t>Abandoned projects:</a:t>
            </a:r>
          </a:p>
          <a:p>
            <a:r>
              <a:rPr lang="en-US" sz="2800" dirty="0"/>
              <a:t> </a:t>
            </a:r>
            <a:r>
              <a:rPr lang="en-US" sz="2200" dirty="0"/>
              <a:t>- </a:t>
            </a:r>
            <a:r>
              <a:rPr lang="en-US" sz="2200" dirty="0" smtClean="0"/>
              <a:t>OCCM</a:t>
            </a:r>
            <a:endParaRPr sz="2200" dirty="0"/>
          </a:p>
        </p:txBody>
      </p:sp>
      <p:sp>
        <p:nvSpPr>
          <p:cNvPr id="9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92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513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67640" y="404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 dirty="0">
                <a:solidFill>
                  <a:srgbClr val="FF9257"/>
                </a:solidFill>
                <a:latin typeface="Verdana"/>
              </a:rPr>
              <a:t>Methods</a:t>
            </a:r>
            <a:endParaRPr dirty="0"/>
          </a:p>
        </p:txBody>
      </p:sp>
      <p:sp>
        <p:nvSpPr>
          <p:cNvPr id="90" name="TextShape 2"/>
          <p:cNvSpPr txBox="1"/>
          <p:nvPr/>
        </p:nvSpPr>
        <p:spPr>
          <a:xfrm>
            <a:off x="539640" y="1700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>
              <a:buSzPct val="80000"/>
              <a:buFont typeface="Wingdings 2" charset="2"/>
              <a:buChar char="-"/>
            </a:pPr>
            <a:r>
              <a:rPr lang="sr" sz="2800" dirty="0" smtClean="0">
                <a:solidFill>
                  <a:srgbClr val="000000"/>
                </a:solidFill>
                <a:latin typeface="Verdana"/>
              </a:rPr>
              <a:t>interactive </a:t>
            </a:r>
            <a:r>
              <a:rPr lang="sr" sz="2800" dirty="0">
                <a:solidFill>
                  <a:srgbClr val="000000"/>
                </a:solidFill>
                <a:latin typeface="Verdana"/>
              </a:rPr>
              <a:t>math lectures</a:t>
            </a:r>
            <a:endParaRPr dirty="0"/>
          </a:p>
          <a:p>
            <a:endParaRPr dirty="0"/>
          </a:p>
          <a:p>
            <a:pPr>
              <a:buSzPct val="80000"/>
              <a:buFont typeface="Wingdings 2" charset="2"/>
              <a:buChar char="-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popular science lectures</a:t>
            </a:r>
            <a:endParaRPr dirty="0"/>
          </a:p>
          <a:p>
            <a:endParaRPr dirty="0"/>
          </a:p>
          <a:p>
            <a:pPr>
              <a:buSzPct val="80000"/>
              <a:buFont typeface="Wingdings 2" charset="2"/>
              <a:buChar char="-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"real life problem"</a:t>
            </a:r>
            <a:endParaRPr dirty="0"/>
          </a:p>
          <a:p>
            <a:endParaRPr dirty="0"/>
          </a:p>
          <a:p>
            <a:pPr>
              <a:buSzPct val="80000"/>
              <a:buFont typeface="Wingdings 2" charset="2"/>
              <a:buChar char="-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"rally"</a:t>
            </a:r>
            <a:endParaRPr dirty="0"/>
          </a:p>
        </p:txBody>
      </p:sp>
      <p:sp>
        <p:nvSpPr>
          <p:cNvPr id="9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92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67640" y="548640"/>
            <a:ext cx="8183520" cy="763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>
                <a:solidFill>
                  <a:srgbClr val="FF9257"/>
                </a:solidFill>
                <a:latin typeface="Verdana"/>
              </a:rPr>
              <a:t>Interactive math lectures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endParaRPr/>
          </a:p>
        </p:txBody>
      </p:sp>
      <p:sp>
        <p:nvSpPr>
          <p:cNvPr id="9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96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9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640" y="2086560"/>
            <a:ext cx="8208720" cy="271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67640" y="548640"/>
            <a:ext cx="8183520" cy="763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>
                <a:solidFill>
                  <a:srgbClr val="FF9257"/>
                </a:solidFill>
                <a:latin typeface="Verdana"/>
              </a:rPr>
              <a:t>Interactive math lectures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primary method</a:t>
            </a:r>
            <a:endParaRPr/>
          </a:p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small groups (3-10)</a:t>
            </a:r>
            <a:endParaRPr/>
          </a:p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theoretical part, examples</a:t>
            </a:r>
            <a:endParaRPr/>
          </a:p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students:</a:t>
            </a:r>
            <a:endParaRPr/>
          </a:p>
          <a:p>
            <a:pPr lvl="1">
              <a:buFont typeface="Verdana"/>
              <a:buChar char="◦"/>
            </a:pPr>
            <a:r>
              <a:rPr lang="sr" sz="2400">
                <a:solidFill>
                  <a:srgbClr val="000000"/>
                </a:solidFill>
                <a:latin typeface="Verdana"/>
              </a:rPr>
              <a:t>solve problems</a:t>
            </a:r>
            <a:endParaRPr/>
          </a:p>
          <a:p>
            <a:pPr lvl="1">
              <a:buFont typeface="Verdana"/>
              <a:buChar char="◦"/>
            </a:pPr>
            <a:r>
              <a:rPr lang="sr" sz="2400">
                <a:solidFill>
                  <a:srgbClr val="000000"/>
                </a:solidFill>
                <a:latin typeface="Verdana"/>
              </a:rPr>
              <a:t>receive hints</a:t>
            </a:r>
            <a:endParaRPr/>
          </a:p>
          <a:p>
            <a:pPr lvl="1">
              <a:buFont typeface="Verdana"/>
              <a:buChar char="◦"/>
            </a:pPr>
            <a:r>
              <a:rPr lang="sr" sz="2400">
                <a:solidFill>
                  <a:srgbClr val="000000"/>
                </a:solidFill>
                <a:latin typeface="Verdana"/>
              </a:rPr>
              <a:t>present their solutions</a:t>
            </a:r>
            <a:endParaRPr/>
          </a:p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problem: different prior knowledge</a:t>
            </a:r>
            <a:endParaRPr/>
          </a:p>
        </p:txBody>
      </p:sp>
      <p:sp>
        <p:nvSpPr>
          <p:cNvPr id="10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01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67640" y="476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>
                <a:solidFill>
                  <a:srgbClr val="FF9257"/>
                </a:solidFill>
                <a:latin typeface="Verdana"/>
              </a:rPr>
              <a:t>Popular science lectures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physics, astronomy, biology, computer science, financial mathematics...</a:t>
            </a:r>
            <a:endParaRPr/>
          </a:p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usually held by prominent Croatian scientists</a:t>
            </a:r>
            <a:endParaRPr/>
          </a:p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ex cathedra lecture</a:t>
            </a:r>
            <a:endParaRPr/>
          </a:p>
          <a:p>
            <a:pPr>
              <a:buSzPct val="80000"/>
              <a:buFont typeface="Wingdings 2" charset="2"/>
              <a:buChar char=""/>
            </a:pPr>
            <a:r>
              <a:rPr lang="sr" sz="2800">
                <a:solidFill>
                  <a:srgbClr val="000000"/>
                </a:solidFill>
                <a:latin typeface="Verdana"/>
              </a:rPr>
              <a:t>advanced topic</a:t>
            </a:r>
            <a:endParaRPr/>
          </a:p>
        </p:txBody>
      </p:sp>
      <p:sp>
        <p:nvSpPr>
          <p:cNvPr id="104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05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67640" y="476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>
                <a:solidFill>
                  <a:srgbClr val="FF9257"/>
                </a:solidFill>
                <a:latin typeface="Verdana"/>
              </a:rPr>
              <a:t>Popular science lectures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endParaRPr/>
          </a:p>
        </p:txBody>
      </p:sp>
      <p:sp>
        <p:nvSpPr>
          <p:cNvPr id="10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09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1026" name="Picture 2" descr="E:\Nikola\Matematika\mnm i sl\My Dropbox\Dropbox\Materijali\flyer-to_clean_up\hrab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/>
          <a:stretch>
            <a:fillRect/>
          </a:stretch>
        </p:blipFill>
        <p:spPr bwMode="auto">
          <a:xfrm>
            <a:off x="4929190" y="1714488"/>
            <a:ext cx="3351486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6.sphotos.ak.fbcdn.net/hphotos-ak-ash4/s720x720/295922_239490052761519_156309661079559_684688_983544_n.jpg"/>
          <p:cNvPicPr>
            <a:picLocks noChangeAspect="1" noChangeArrowheads="1"/>
          </p:cNvPicPr>
          <p:nvPr/>
        </p:nvPicPr>
        <p:blipFill>
          <a:blip r:embed="rId3" cstate="print"/>
          <a:srcRect l="11714" t="804" r="26829"/>
          <a:stretch>
            <a:fillRect/>
          </a:stretch>
        </p:blipFill>
        <p:spPr bwMode="auto">
          <a:xfrm>
            <a:off x="652231" y="1714523"/>
            <a:ext cx="3776893" cy="457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67640" y="476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 dirty="0">
                <a:solidFill>
                  <a:srgbClr val="FF9257"/>
                </a:solidFill>
                <a:latin typeface="Verdana"/>
              </a:rPr>
              <a:t>"Real life problem"</a:t>
            </a:r>
            <a:endParaRPr dirty="0"/>
          </a:p>
        </p:txBody>
      </p:sp>
      <p:sp>
        <p:nvSpPr>
          <p:cNvPr id="111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problem given by our sponsor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development and implementation of an algorithm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not all students participate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presentation of the solution to the </a:t>
            </a:r>
            <a:r>
              <a:rPr lang="sr" sz="2800" dirty="0" smtClean="0">
                <a:solidFill>
                  <a:srgbClr val="000000"/>
                </a:solidFill>
                <a:latin typeface="Verdana"/>
              </a:rPr>
              <a:t>sponsor </a:t>
            </a:r>
            <a:r>
              <a:rPr lang="sr" sz="2800" dirty="0">
                <a:solidFill>
                  <a:srgbClr val="000000"/>
                </a:solidFill>
                <a:latin typeface="Verdana"/>
              </a:rPr>
              <a:t>(after the summer camp)</a:t>
            </a:r>
            <a:endParaRPr dirty="0"/>
          </a:p>
        </p:txBody>
      </p:sp>
      <p:sp>
        <p:nvSpPr>
          <p:cNvPr id="112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13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67640" y="47664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sr" sz="3600" b="1">
                <a:solidFill>
                  <a:srgbClr val="FF9257"/>
                </a:solidFill>
                <a:latin typeface="Verdana"/>
              </a:rPr>
              <a:t>"Rally"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467640" y="162864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group contest (3-5 students per team)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a number of demanding mathematical problems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solutions are presented immediately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evaluated by the mentors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each team member has to present at least one solution, so everyone must participate</a:t>
            </a:r>
            <a:endParaRPr dirty="0"/>
          </a:p>
          <a:p>
            <a:pPr>
              <a:buSzPct val="80000"/>
              <a:buFont typeface="Wingdings 2" charset="2"/>
              <a:buChar char=""/>
            </a:pPr>
            <a:r>
              <a:rPr lang="sr" sz="2800" dirty="0">
                <a:solidFill>
                  <a:srgbClr val="000000"/>
                </a:solidFill>
                <a:latin typeface="Verdana"/>
              </a:rPr>
              <a:t>=&gt; peer learning</a:t>
            </a:r>
            <a:endParaRPr dirty="0"/>
          </a:p>
        </p:txBody>
      </p:sp>
      <p:sp>
        <p:nvSpPr>
          <p:cNvPr id="116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17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271</Words>
  <Application>Microsoft Office PowerPoint</Application>
  <PresentationFormat>Prikaz na zaslonu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</dc:creator>
  <cp:lastModifiedBy>LAP</cp:lastModifiedBy>
  <cp:revision>6</cp:revision>
  <dcterms:modified xsi:type="dcterms:W3CDTF">2012-02-24T23:32:07Z</dcterms:modified>
</cp:coreProperties>
</file>