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31"/>
  </p:notesMasterIdLst>
  <p:handoutMasterIdLst>
    <p:handoutMasterId r:id="rId32"/>
  </p:handoutMasterIdLst>
  <p:sldIdLst>
    <p:sldId id="326" r:id="rId2"/>
    <p:sldId id="370" r:id="rId3"/>
    <p:sldId id="374" r:id="rId4"/>
    <p:sldId id="331" r:id="rId5"/>
    <p:sldId id="371" r:id="rId6"/>
    <p:sldId id="333" r:id="rId7"/>
    <p:sldId id="372" r:id="rId8"/>
    <p:sldId id="373" r:id="rId9"/>
    <p:sldId id="375" r:id="rId10"/>
    <p:sldId id="376" r:id="rId11"/>
    <p:sldId id="377" r:id="rId12"/>
    <p:sldId id="378" r:id="rId13"/>
    <p:sldId id="379" r:id="rId14"/>
    <p:sldId id="383" r:id="rId15"/>
    <p:sldId id="386" r:id="rId16"/>
    <p:sldId id="385" r:id="rId17"/>
    <p:sldId id="384" r:id="rId18"/>
    <p:sldId id="387" r:id="rId19"/>
    <p:sldId id="382" r:id="rId20"/>
    <p:sldId id="388" r:id="rId21"/>
    <p:sldId id="396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7" r:id="rId30"/>
  </p:sldIdLst>
  <p:sldSz cx="9144000" cy="6858000" type="screen4x3"/>
  <p:notesSz cx="6711950" cy="9844088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CC0066"/>
    <a:srgbClr val="CCFF33"/>
    <a:srgbClr val="FFFF00"/>
    <a:srgbClr val="000000"/>
    <a:srgbClr val="D60093"/>
    <a:srgbClr val="FFCC00"/>
    <a:srgbClr val="66CCFF"/>
    <a:srgbClr val="FF33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6" autoAdjust="0"/>
    <p:restoredTop sz="92486" autoAdjust="0"/>
  </p:normalViewPr>
  <p:slideViewPr>
    <p:cSldViewPr>
      <p:cViewPr>
        <p:scale>
          <a:sx n="54" d="100"/>
          <a:sy n="54" d="100"/>
        </p:scale>
        <p:origin x="-1458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730" y="-90"/>
      </p:cViewPr>
      <p:guideLst>
        <p:guide orient="horz" pos="3100"/>
        <p:guide pos="211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098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2063" y="0"/>
            <a:ext cx="2908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50375"/>
            <a:ext cx="29098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2063" y="9350375"/>
            <a:ext cx="2908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8D6E60-55F7-4785-839C-DEEED546E1B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5279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098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2063" y="0"/>
            <a:ext cx="2908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38188"/>
            <a:ext cx="4921250" cy="3690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9925" y="4675188"/>
            <a:ext cx="5372100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50375"/>
            <a:ext cx="29098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2063" y="9350375"/>
            <a:ext cx="2908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5371D6-EB14-432D-B0B7-C2C0DFEE7BD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90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20150" cy="6858000"/>
            <a:chOff x="0" y="0"/>
            <a:chExt cx="555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en-GB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512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en-GB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175956" y="4889500"/>
            <a:ext cx="4752528" cy="375704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l-SI"/>
            </a:p>
          </p:txBody>
        </p:sp>
      </p:grpSp>
      <p:sp>
        <p:nvSpPr>
          <p:cNvPr id="10" name="PoljeZBesedilom 9"/>
          <p:cNvSpPr txBox="1"/>
          <p:nvPr userDrawn="1"/>
        </p:nvSpPr>
        <p:spPr>
          <a:xfrm>
            <a:off x="6516688" y="6273800"/>
            <a:ext cx="23399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l-SI" sz="1400" b="1" i="1">
                <a:solidFill>
                  <a:srgbClr val="000000"/>
                </a:solidFill>
                <a:latin typeface="+mn-lt"/>
              </a:rPr>
              <a:t>Znanstveno-raziskovalno </a:t>
            </a:r>
          </a:p>
          <a:p>
            <a:pPr>
              <a:defRPr/>
            </a:pPr>
            <a:r>
              <a:rPr lang="sl-SI" sz="1400" b="1" i="1">
                <a:solidFill>
                  <a:srgbClr val="000000"/>
                </a:solidFill>
                <a:latin typeface="+mn-lt"/>
              </a:rPr>
              <a:t>središče Bistra Ptuj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0750" y="6200775"/>
            <a:ext cx="16414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96952"/>
            <a:ext cx="4146872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17204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11560" y="980728"/>
            <a:ext cx="828092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755650" y="5805488"/>
            <a:ext cx="7993063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Javni poziv  "razvoj regij" za obdobje 2010-2012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E8C08-3973-433C-A55F-B345EFEB4DD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>
          <a:xfrm>
            <a:off x="755650" y="5805488"/>
            <a:ext cx="7993063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Javni poziv  "razvoj regij" za obdobje 2010-2012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F0E0-C4B0-4056-BDB8-90AEA40C678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41325" y="917848"/>
            <a:ext cx="8131175" cy="1143000"/>
          </a:xfrm>
        </p:spPr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5324-037E-4A3B-9262-CD2E23666BD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20080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12008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78A42-5727-4B1F-9D59-D78AB04AE9F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41325" y="881844"/>
            <a:ext cx="8131175" cy="1143000"/>
          </a:xfrm>
        </p:spPr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 smtClean="0"/>
              <a:t>Kliknite, če želite urediti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755650" y="5805488"/>
            <a:ext cx="7993063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B8818-E967-4E47-80A0-887BE184FCA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>
          <a:xfrm>
            <a:off x="755650" y="5805488"/>
            <a:ext cx="7993063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24A1E-0F89-45DE-8D68-6AACC221DA1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41325" y="872716"/>
            <a:ext cx="8131175" cy="1143000"/>
          </a:xfrm>
        </p:spPr>
        <p:txBody>
          <a:bodyPr/>
          <a:lstStyle/>
          <a:p>
            <a:r>
              <a:rPr lang="en-GB" noProof="0" dirty="0" err="1" smtClean="0"/>
              <a:t>Kliknite</a:t>
            </a:r>
            <a:r>
              <a:rPr lang="en-GB" noProof="0" dirty="0" smtClean="0"/>
              <a:t>, </a:t>
            </a:r>
            <a:r>
              <a:rPr lang="en-GB" noProof="0" dirty="0" err="1" smtClean="0"/>
              <a:t>če</a:t>
            </a:r>
            <a:r>
              <a:rPr lang="en-GB" noProof="0" dirty="0" smtClean="0"/>
              <a:t> </a:t>
            </a:r>
            <a:r>
              <a:rPr lang="en-GB" noProof="0" dirty="0" err="1" smtClean="0"/>
              <a:t>želite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urediti</a:t>
            </a:r>
            <a:r>
              <a:rPr lang="en-GB" noProof="0" dirty="0" smtClean="0"/>
              <a:t> slog </a:t>
            </a:r>
            <a:r>
              <a:rPr lang="en-GB" noProof="0" dirty="0" err="1" smtClean="0"/>
              <a:t>naslova</a:t>
            </a:r>
            <a:r>
              <a:rPr lang="en-GB" noProof="0" dirty="0" smtClean="0"/>
              <a:t> </a:t>
            </a:r>
            <a:r>
              <a:rPr lang="en-GB" noProof="0" dirty="0" err="1" smtClean="0"/>
              <a:t>matrice</a:t>
            </a:r>
            <a:endParaRPr lang="en-GB" noProof="0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9098-7B31-425C-BFF7-826EDDD1018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>
          <a:xfrm>
            <a:off x="755650" y="5805488"/>
            <a:ext cx="7993063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C0068-6C47-457A-AF5D-9F200F643CC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755650" y="5805488"/>
            <a:ext cx="7993063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42DF7-51DD-48A8-8EEA-41E6DE8F375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>
          <a:xfrm>
            <a:off x="755650" y="5805488"/>
            <a:ext cx="7993063" cy="4746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Javni poziv  "razvoj regij" za obdobje 2010-2012</a:t>
            </a: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AECC-094E-4F1F-8EB9-5DE302C72C5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71012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l-SI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13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sl-SI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71015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l-SI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16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sl-SI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941325" y="917848"/>
            <a:ext cx="8131175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Kliknite, če želite urediti slog naslova matrice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600" y="2362200"/>
            <a:ext cx="798195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Kliknite, če želite urediti sloge besedila matrice</a:t>
            </a:r>
          </a:p>
          <a:p>
            <a:pPr lvl="1"/>
            <a:r>
              <a:rPr lang="en-GB" noProof="0" smtClean="0"/>
              <a:t>Druga raven</a:t>
            </a:r>
          </a:p>
          <a:p>
            <a:pPr lvl="2"/>
            <a:r>
              <a:rPr lang="en-GB" noProof="0" smtClean="0"/>
              <a:t>Tretja raven</a:t>
            </a:r>
          </a:p>
          <a:p>
            <a:pPr lvl="3"/>
            <a:r>
              <a:rPr lang="en-GB" noProof="0" smtClean="0"/>
              <a:t>Četrta raven</a:t>
            </a:r>
          </a:p>
          <a:p>
            <a:pPr lvl="4"/>
            <a:r>
              <a:rPr lang="en-GB" noProof="0" smtClean="0"/>
              <a:t>Peta raven</a:t>
            </a:r>
          </a:p>
        </p:txBody>
      </p:sp>
      <p:sp>
        <p:nvSpPr>
          <p:cNvPr id="1710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EE23DF2-A8D9-4A96-9F2D-08838DA2445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  <p:sp>
        <p:nvSpPr>
          <p:cNvPr id="16" name="PoljeZBesedilom 15"/>
          <p:cNvSpPr txBox="1"/>
          <p:nvPr/>
        </p:nvSpPr>
        <p:spPr>
          <a:xfrm>
            <a:off x="5003800" y="152400"/>
            <a:ext cx="4140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b="1" i="1" noProof="0" smtClean="0">
                <a:solidFill>
                  <a:srgbClr val="000000"/>
                </a:solidFill>
                <a:latin typeface="+mn-lt"/>
              </a:rPr>
              <a:t>Scientific research center</a:t>
            </a:r>
            <a:r>
              <a:rPr lang="en-GB" sz="1400" b="1" i="1" baseline="0" noProof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400" b="1" i="1" noProof="0" smtClean="0">
                <a:solidFill>
                  <a:srgbClr val="000000"/>
                </a:solidFill>
                <a:latin typeface="+mn-lt"/>
              </a:rPr>
              <a:t>Bistra Ptuj</a:t>
            </a:r>
            <a:endParaRPr lang="en-GB" sz="1400" b="1" i="1" noProof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3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11525" y="0"/>
            <a:ext cx="16414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5" r:id="rId2"/>
    <p:sldLayoutId id="2147483826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92D05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rgbClr val="92D050"/>
        </a:buClr>
        <a:buSzPct val="75000"/>
        <a:buFont typeface="Wingdings" pitchFamily="2" charset="2"/>
        <a:buChar char="Ø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rgbClr val="92D050"/>
        </a:buClr>
        <a:buSzPct val="75000"/>
        <a:buFont typeface="Wingdings" pitchFamily="2" charset="2"/>
        <a:buChar char="Ø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rgbClr val="92D050"/>
        </a:buClr>
        <a:buSzPct val="75000"/>
        <a:buFont typeface="Wingdings" pitchFamily="2" charset="2"/>
        <a:buChar char="Ø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rgbClr val="92D050"/>
        </a:buClr>
        <a:buSzPct val="80000"/>
        <a:buFont typeface="Wingdings" pitchFamily="2" charset="2"/>
        <a:buChar char="Ø"/>
        <a:defRPr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rgbClr val="92D050"/>
        </a:buClr>
        <a:buSzPct val="65000"/>
        <a:buFont typeface="Wingdings" pitchFamily="2" charset="2"/>
        <a:buChar char="Ø"/>
        <a:defRPr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oleObject" Target="../embeddings/Radni_list_programa_Microsoft_Excel_97___20031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odnaslov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sl-SI" sz="1800" b="1" dirty="0" smtClean="0">
                <a:solidFill>
                  <a:schemeClr val="accent3">
                    <a:lumMod val="10000"/>
                  </a:schemeClr>
                </a:solidFill>
              </a:rPr>
              <a:t>Dr. Aleksandra Pivec</a:t>
            </a:r>
          </a:p>
          <a:p>
            <a:pPr eaLnBrk="1" hangingPunct="1"/>
            <a:r>
              <a:rPr lang="sl-SI" sz="1800" b="1" dirty="0" smtClean="0">
                <a:solidFill>
                  <a:schemeClr val="accent3">
                    <a:lumMod val="10000"/>
                  </a:schemeClr>
                </a:solidFill>
              </a:rPr>
              <a:t>ZRS BISTRA PTUJ</a:t>
            </a:r>
          </a:p>
          <a:p>
            <a:pPr eaLnBrk="1" hangingPunct="1"/>
            <a:endParaRPr lang="sl-SI" sz="1800" b="1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 sz="quarter"/>
          </p:nvPr>
        </p:nvSpPr>
        <p:spPr>
          <a:xfrm>
            <a:off x="287524" y="836712"/>
            <a:ext cx="8676964" cy="2049016"/>
          </a:xfrm>
        </p:spPr>
        <p:txBody>
          <a:bodyPr/>
          <a:lstStyle/>
          <a:p>
            <a:r>
              <a:rPr lang="sl-SI" sz="4000" dirty="0" smtClean="0">
                <a:solidFill>
                  <a:srgbClr val="FFFF00"/>
                </a:solidFill>
              </a:rPr>
              <a:t>SRC BISTRA PTUJ</a:t>
            </a:r>
            <a:br>
              <a:rPr lang="sl-SI" sz="4000" dirty="0" smtClean="0">
                <a:solidFill>
                  <a:srgbClr val="FFFF00"/>
                </a:solidFill>
              </a:rPr>
            </a:br>
            <a:r>
              <a:rPr lang="en-GB" sz="2800" dirty="0" smtClean="0"/>
              <a:t>LINKING BUSINESS, RESEARCH AND LOCAL COMMUNITY FOR FUTURE ECONOMY</a:t>
            </a:r>
            <a:endParaRPr lang="en-GB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3717032"/>
            <a:ext cx="3132137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Project group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Bistra is </a:t>
            </a:r>
            <a:r>
              <a:rPr lang="sl-SI" dirty="0" smtClean="0">
                <a:solidFill>
                  <a:srgbClr val="002060"/>
                </a:solidFill>
              </a:rPr>
              <a:t>a </a:t>
            </a:r>
            <a:r>
              <a:rPr lang="en-GB" dirty="0" smtClean="0">
                <a:solidFill>
                  <a:srgbClr val="002060"/>
                </a:solidFill>
              </a:rPr>
              <a:t>non-profit organisation.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National, cross border and transnational projects – over 20 projects currently running.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Administrative and financial support for the coordination, management and implementation of our own or joint projects.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Promotion of benefits and results of joint projects.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10</a:t>
            </a:fld>
            <a:endParaRPr lang="sl-SI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60" y="548680"/>
            <a:ext cx="1895128" cy="142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Centre for development of entrepreneurship</a:t>
            </a:r>
            <a:endParaRPr lang="en-GB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Promoting entrepreneurship and economic development in the region.</a:t>
            </a:r>
          </a:p>
          <a:p>
            <a:r>
              <a:rPr lang="en-GB" dirty="0" err="1" smtClean="0">
                <a:solidFill>
                  <a:srgbClr val="002060"/>
                </a:solidFill>
              </a:rPr>
              <a:t>VEM</a:t>
            </a:r>
            <a:r>
              <a:rPr lang="en-GB" dirty="0" smtClean="0">
                <a:solidFill>
                  <a:srgbClr val="002060"/>
                </a:solidFill>
              </a:rPr>
              <a:t> (= all in one place) point: starting business in 1 hour, administrative procedures.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Counselling, workshops, seminars for entrepreneurs and prospects.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11</a:t>
            </a:fld>
            <a:endParaRPr lang="sl-SI"/>
          </a:p>
        </p:txBody>
      </p:sp>
      <p:pic>
        <p:nvPicPr>
          <p:cNvPr id="5" name="Picture 8" descr="http://t3.gstatic.com/images?q=tbn:ANd9GcQUmmqInBMjzqjtPwqCEWoWBvgyBFv9y_pSEdDvriKcDLF79W4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9887" y="512676"/>
            <a:ext cx="2092613" cy="148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- research</a:t>
            </a:r>
            <a:endParaRPr lang="en-GB" dirty="0"/>
          </a:p>
        </p:txBody>
      </p:sp>
      <p:sp>
        <p:nvSpPr>
          <p:cNvPr id="8" name="Ograda vsebin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National research programme “Separation processes of greenhouse gasses for sustainable development”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14 applied research projects (waste management, energy efficiency, green energy, biotechnologies, culture...)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4 RIP projects – applied research and investing projects  with total budget of over 6 </a:t>
            </a:r>
            <a:r>
              <a:rPr lang="en-GB" dirty="0" err="1" smtClean="0">
                <a:solidFill>
                  <a:srgbClr val="002060"/>
                </a:solidFill>
              </a:rPr>
              <a:t>mio</a:t>
            </a:r>
            <a:r>
              <a:rPr lang="en-GB" dirty="0" smtClean="0">
                <a:solidFill>
                  <a:srgbClr val="002060"/>
                </a:solidFill>
              </a:rPr>
              <a:t> € (</a:t>
            </a:r>
            <a:r>
              <a:rPr lang="en-GB" dirty="0" err="1" smtClean="0">
                <a:solidFill>
                  <a:srgbClr val="002060"/>
                </a:solidFill>
              </a:rPr>
              <a:t>Bosio</a:t>
            </a:r>
            <a:r>
              <a:rPr lang="en-GB" dirty="0" smtClean="0">
                <a:solidFill>
                  <a:srgbClr val="002060"/>
                </a:solidFill>
              </a:rPr>
              <a:t>, </a:t>
            </a:r>
            <a:r>
              <a:rPr lang="en-GB" dirty="0" err="1" smtClean="0">
                <a:solidFill>
                  <a:srgbClr val="002060"/>
                </a:solidFill>
              </a:rPr>
              <a:t>Inox</a:t>
            </a:r>
            <a:r>
              <a:rPr lang="en-GB" dirty="0" smtClean="0">
                <a:solidFill>
                  <a:srgbClr val="002060"/>
                </a:solidFill>
              </a:rPr>
              <a:t>, </a:t>
            </a:r>
            <a:r>
              <a:rPr lang="en-GB" dirty="0" err="1" smtClean="0">
                <a:solidFill>
                  <a:srgbClr val="002060"/>
                </a:solidFill>
              </a:rPr>
              <a:t>Gorenje</a:t>
            </a:r>
            <a:r>
              <a:rPr lang="en-GB" dirty="0" smtClean="0">
                <a:solidFill>
                  <a:srgbClr val="002060"/>
                </a:solidFill>
              </a:rPr>
              <a:t>, </a:t>
            </a:r>
            <a:r>
              <a:rPr lang="en-GB" dirty="0" err="1" smtClean="0">
                <a:solidFill>
                  <a:srgbClr val="002060"/>
                </a:solidFill>
              </a:rPr>
              <a:t>Albin</a:t>
            </a:r>
            <a:r>
              <a:rPr lang="en-GB" dirty="0" smtClean="0">
                <a:solidFill>
                  <a:srgbClr val="002060"/>
                </a:solidFill>
              </a:rPr>
              <a:t> Promotion)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12</a:t>
            </a:fld>
            <a:endParaRPr lang="sl-SI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–</a:t>
            </a:r>
            <a:r>
              <a:rPr lang="sl-SI" dirty="0" smtClean="0"/>
              <a:t> </a:t>
            </a:r>
            <a:r>
              <a:rPr lang="en-GB" dirty="0" smtClean="0"/>
              <a:t>cooperation</a:t>
            </a:r>
            <a:r>
              <a:rPr lang="sl-SI" dirty="0" smtClean="0"/>
              <a:t> </a:t>
            </a:r>
            <a:endParaRPr lang="en-GB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Over 30 projects in EU programs: CE, SEE, MED, SI-AT, SI-HR, SI-HU, INTERREG, 5FP, 6FP.</a:t>
            </a:r>
          </a:p>
          <a:p>
            <a:r>
              <a:rPr lang="sl-SI" dirty="0" smtClean="0">
                <a:solidFill>
                  <a:srgbClr val="002060"/>
                </a:solidFill>
              </a:rPr>
              <a:t>10</a:t>
            </a:r>
            <a:r>
              <a:rPr lang="en-GB" dirty="0" smtClean="0">
                <a:solidFill>
                  <a:srgbClr val="002060"/>
                </a:solidFill>
              </a:rPr>
              <a:t> new applications sent in 2011.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Bringing academia and businesses together under coordination of Bistra: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Centres of </a:t>
            </a:r>
            <a:r>
              <a:rPr lang="en-GB" dirty="0" err="1" smtClean="0">
                <a:solidFill>
                  <a:srgbClr val="002060"/>
                </a:solidFill>
              </a:rPr>
              <a:t>excellense</a:t>
            </a:r>
            <a:r>
              <a:rPr lang="en-GB" dirty="0" smtClean="0">
                <a:solidFill>
                  <a:srgbClr val="002060"/>
                </a:solidFill>
              </a:rPr>
              <a:t>: 8 partners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Centres of competence: 13 partners</a:t>
            </a:r>
          </a:p>
          <a:p>
            <a:pPr lvl="1"/>
            <a:r>
              <a:rPr lang="en-GB" dirty="0" smtClean="0">
                <a:solidFill>
                  <a:srgbClr val="002060"/>
                </a:solidFill>
              </a:rPr>
              <a:t>Development centres: 17 partners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13</a:t>
            </a:fld>
            <a:endParaRPr lang="sl-SI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YOUTH RESEARCH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14</a:t>
            </a:fld>
            <a:endParaRPr lang="sl-SI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836712"/>
            <a:ext cx="1134627" cy="109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899592" y="2420888"/>
            <a:ext cx="8244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One of the most important objectives of the Scientific Research Centre Bistra Ptuj </a:t>
            </a:r>
            <a:r>
              <a:rPr lang="en-GB" b="1" dirty="0" smtClean="0">
                <a:solidFill>
                  <a:srgbClr val="002060"/>
                </a:solidFill>
              </a:rPr>
              <a:t>is the formation of a creative research and development space between the economic and the academic sphere.</a:t>
            </a:r>
            <a:r>
              <a:rPr lang="en-GB" dirty="0" smtClean="0">
                <a:solidFill>
                  <a:srgbClr val="002060"/>
                </a:solidFill>
              </a:rPr>
              <a:t> </a:t>
            </a:r>
            <a:endParaRPr lang="en-GB" dirty="0">
              <a:solidFill>
                <a:srgbClr val="002060"/>
              </a:solidFill>
              <a:effectLst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079358" y="4833156"/>
            <a:ext cx="78848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CC0066"/>
                </a:solidFill>
              </a:rPr>
              <a:t>With the project </a:t>
            </a:r>
            <a:r>
              <a:rPr lang="en-GB" b="1" dirty="0" smtClean="0">
                <a:solidFill>
                  <a:srgbClr val="CC0066"/>
                </a:solidFill>
              </a:rPr>
              <a:t>“Early stage young researchers” </a:t>
            </a:r>
            <a:r>
              <a:rPr lang="en-GB" dirty="0" smtClean="0">
                <a:solidFill>
                  <a:srgbClr val="CC0066"/>
                </a:solidFill>
              </a:rPr>
              <a:t>we wish to develop a modern lifelong learning model through a process of </a:t>
            </a:r>
            <a:r>
              <a:rPr lang="en-GB" b="1" dirty="0" smtClean="0">
                <a:solidFill>
                  <a:srgbClr val="CC0066"/>
                </a:solidFill>
              </a:rPr>
              <a:t>PREPARATION</a:t>
            </a:r>
            <a:r>
              <a:rPr lang="en-GB" dirty="0" smtClean="0">
                <a:solidFill>
                  <a:srgbClr val="CC0066"/>
                </a:solidFill>
              </a:rPr>
              <a:t>, </a:t>
            </a:r>
            <a:r>
              <a:rPr lang="en-GB" b="1" dirty="0" smtClean="0">
                <a:solidFill>
                  <a:srgbClr val="CC0066"/>
                </a:solidFill>
              </a:rPr>
              <a:t>PRODUCTION</a:t>
            </a:r>
            <a:r>
              <a:rPr lang="en-GB" dirty="0" smtClean="0">
                <a:solidFill>
                  <a:srgbClr val="CC0066"/>
                </a:solidFill>
              </a:rPr>
              <a:t> and </a:t>
            </a:r>
            <a:r>
              <a:rPr lang="en-GB" b="1" dirty="0" smtClean="0">
                <a:solidFill>
                  <a:srgbClr val="CC0066"/>
                </a:solidFill>
              </a:rPr>
              <a:t>PRESENTATION</a:t>
            </a:r>
            <a:r>
              <a:rPr lang="en-GB" dirty="0" smtClean="0">
                <a:solidFill>
                  <a:srgbClr val="CC0066"/>
                </a:solidFill>
              </a:rPr>
              <a:t> of research tasks, which will enable a close connection of talented young students and their schools with universities, research institutions and most especially with business entities, economic subjects and other development actors</a:t>
            </a:r>
            <a:r>
              <a:rPr lang="en-US" dirty="0" smtClean="0">
                <a:solidFill>
                  <a:srgbClr val="CC0066"/>
                </a:solidFill>
              </a:rPr>
              <a:t>.</a:t>
            </a:r>
            <a:endParaRPr lang="sl-SI" dirty="0">
              <a:solidFill>
                <a:srgbClr val="CC006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2" y="3348337"/>
            <a:ext cx="1290555" cy="123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21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utilu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3600" b="1" dirty="0" smtClean="0">
                <a:solidFill>
                  <a:srgbClr val="CCFF33"/>
                </a:solidFill>
                <a:latin typeface="+mj-lt"/>
              </a:rPr>
              <a:t>Regional competition/meeting</a:t>
            </a:r>
            <a:br>
              <a:rPr lang="en-GB" sz="3600" b="1" dirty="0" smtClean="0">
                <a:solidFill>
                  <a:srgbClr val="CCFF33"/>
                </a:solidFill>
                <a:latin typeface="+mj-lt"/>
              </a:rPr>
            </a:br>
            <a:r>
              <a:rPr lang="en-GB" sz="3600" b="1" dirty="0" smtClean="0">
                <a:solidFill>
                  <a:srgbClr val="CCFF33"/>
                </a:solidFill>
                <a:latin typeface="+mj-lt"/>
              </a:rPr>
              <a:t/>
            </a:r>
            <a:br>
              <a:rPr lang="en-GB" sz="3600" b="1" dirty="0" smtClean="0">
                <a:solidFill>
                  <a:srgbClr val="CCFF33"/>
                </a:solidFill>
                <a:latin typeface="+mj-lt"/>
              </a:rPr>
            </a:br>
            <a:r>
              <a:rPr lang="en-GB" sz="3600" b="1" dirty="0" smtClean="0">
                <a:solidFill>
                  <a:srgbClr val="CCFF33"/>
                </a:solidFill>
                <a:latin typeface="+mj-lt"/>
              </a:rPr>
              <a:t>of the YOUN</a:t>
            </a:r>
            <a:r>
              <a:rPr lang="sl-SI" sz="3600" b="1" dirty="0" smtClean="0">
                <a:solidFill>
                  <a:srgbClr val="CCFF33"/>
                </a:solidFill>
                <a:latin typeface="+mj-lt"/>
              </a:rPr>
              <a:t>G</a:t>
            </a:r>
            <a:r>
              <a:rPr lang="en-GB" sz="3600" b="1" dirty="0" smtClean="0">
                <a:solidFill>
                  <a:srgbClr val="CCFF33"/>
                </a:solidFill>
                <a:latin typeface="+mj-lt"/>
              </a:rPr>
              <a:t> RESEARCHER</a:t>
            </a:r>
            <a:r>
              <a:rPr lang="sl-SI" sz="3600" b="1" dirty="0" smtClean="0">
                <a:solidFill>
                  <a:srgbClr val="CCFF33"/>
                </a:solidFill>
                <a:latin typeface="+mj-lt"/>
              </a:rPr>
              <a:t>S</a:t>
            </a:r>
            <a:r>
              <a:rPr lang="en-GB" sz="3600" b="1" dirty="0" smtClean="0">
                <a:solidFill>
                  <a:srgbClr val="CCFF33"/>
                </a:solidFill>
                <a:latin typeface="+mj-lt"/>
              </a:rPr>
              <a:t> from </a:t>
            </a:r>
            <a:br>
              <a:rPr lang="en-GB" sz="3600" b="1" dirty="0" smtClean="0">
                <a:solidFill>
                  <a:srgbClr val="CCFF33"/>
                </a:solidFill>
                <a:latin typeface="+mj-lt"/>
              </a:rPr>
            </a:br>
            <a:r>
              <a:rPr lang="en-GB" sz="3600" b="1" dirty="0" smtClean="0">
                <a:solidFill>
                  <a:srgbClr val="CCFF33"/>
                </a:solidFill>
                <a:latin typeface="+mj-lt"/>
              </a:rPr>
              <a:t/>
            </a:r>
            <a:br>
              <a:rPr lang="en-GB" sz="3600" b="1" dirty="0" smtClean="0">
                <a:solidFill>
                  <a:srgbClr val="CCFF33"/>
                </a:solidFill>
                <a:latin typeface="+mj-lt"/>
              </a:rPr>
            </a:br>
            <a:r>
              <a:rPr lang="en-GB" sz="3600" b="1" dirty="0" smtClean="0">
                <a:solidFill>
                  <a:srgbClr val="CCFF33"/>
                </a:solidFill>
                <a:latin typeface="+mj-lt"/>
              </a:rPr>
              <a:t>Spodnje Podravje and </a:t>
            </a:r>
            <a:r>
              <a:rPr lang="en-GB" sz="3600" b="1" dirty="0" err="1" smtClean="0">
                <a:solidFill>
                  <a:srgbClr val="CCFF33"/>
                </a:solidFill>
                <a:latin typeface="+mj-lt"/>
              </a:rPr>
              <a:t>Prlekija</a:t>
            </a:r>
            <a:endParaRPr lang="sl-SI" sz="3600" b="1" dirty="0" smtClean="0">
              <a:solidFill>
                <a:srgbClr val="CCFF33"/>
              </a:solidFill>
              <a:latin typeface="+mj-lt"/>
            </a:endParaRPr>
          </a:p>
          <a:p>
            <a:pPr algn="ctr"/>
            <a:endParaRPr lang="sl-SI" sz="2000" b="1" dirty="0" smtClean="0">
              <a:solidFill>
                <a:srgbClr val="CCFF33"/>
              </a:solidFill>
              <a:latin typeface="+mj-lt"/>
            </a:endParaRPr>
          </a:p>
          <a:p>
            <a:pPr algn="ctr"/>
            <a:r>
              <a:rPr lang="sl-SI" sz="2000" b="1" dirty="0" smtClean="0">
                <a:solidFill>
                  <a:srgbClr val="CCFF33"/>
                </a:solidFill>
                <a:latin typeface="+mj-lt"/>
              </a:rPr>
              <a:t>1993 - 2012</a:t>
            </a:r>
            <a:endParaRPr lang="en-GB" sz="2000" b="1" dirty="0">
              <a:solidFill>
                <a:srgbClr val="CCFF33"/>
              </a:solidFill>
              <a:latin typeface="+mj-lt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GB" sz="1700" dirty="0">
              <a:latin typeface="Tahoma" pitchFamily="34" charset="0"/>
            </a:endParaRPr>
          </a:p>
        </p:txBody>
      </p:sp>
      <p:graphicFrame>
        <p:nvGraphicFramePr>
          <p:cNvPr id="3077" name="Object 9"/>
          <p:cNvGraphicFramePr>
            <a:graphicFrameLocks noChangeAspect="1"/>
          </p:cNvGraphicFramePr>
          <p:nvPr/>
        </p:nvGraphicFramePr>
        <p:xfrm>
          <a:off x="685800" y="3656013"/>
          <a:ext cx="2590800" cy="247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CorelDRAW" r:id="rId4" imgW="1316736" imgH="1259190" progId="CorelDRAW.Graphic.13">
                  <p:embed/>
                </p:oleObj>
              </mc:Choice>
              <mc:Fallback>
                <p:oleObj name="CorelDRAW" r:id="rId4" imgW="1316736" imgH="125919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656013"/>
                        <a:ext cx="2590800" cy="247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11"/>
          <p:cNvGraphicFramePr>
            <a:graphicFrameLocks noChangeAspect="1"/>
          </p:cNvGraphicFramePr>
          <p:nvPr/>
        </p:nvGraphicFramePr>
        <p:xfrm>
          <a:off x="5943600" y="4114800"/>
          <a:ext cx="2057400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orelDRAW" r:id="rId6" imgW="1316736" imgH="1259190" progId="CorelDRAW.Graphic.13">
                  <p:embed/>
                </p:oleObj>
              </mc:Choice>
              <mc:Fallback>
                <p:oleObj name="CorelDRAW" r:id="rId6" imgW="1316736" imgH="125919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14800"/>
                        <a:ext cx="2057400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3447723"/>
      </p:ext>
    </p:extLst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nautilu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10244" name="Picture 3" descr="MR2008-srednje šole 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MR2008-srednje šole 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5626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MR2008-srednje šole 0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6096000" y="3989388"/>
          <a:ext cx="2667000" cy="255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orelDRAW" r:id="rId7" imgW="1316736" imgH="1259190" progId="CorelDRAW.Graphic.13">
                  <p:embed/>
                </p:oleObj>
              </mc:Choice>
              <mc:Fallback>
                <p:oleObj name="CorelDRAW" r:id="rId7" imgW="1316736" imgH="125919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989388"/>
                        <a:ext cx="2667000" cy="255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84050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917848"/>
            <a:ext cx="8316417" cy="1143000"/>
          </a:xfrm>
        </p:spPr>
        <p:txBody>
          <a:bodyPr/>
          <a:lstStyle/>
          <a:p>
            <a:r>
              <a:rPr lang="sl-SI" sz="2400" dirty="0" err="1" smtClean="0"/>
              <a:t>By</a:t>
            </a:r>
            <a:r>
              <a:rPr lang="sl-SI" sz="2400" dirty="0" smtClean="0"/>
              <a:t> </a:t>
            </a:r>
            <a:r>
              <a:rPr lang="sl-SI" sz="2400" dirty="0" err="1" smtClean="0"/>
              <a:t>participating</a:t>
            </a:r>
            <a:r>
              <a:rPr lang="sl-SI" sz="2400" dirty="0" smtClean="0"/>
              <a:t> in </a:t>
            </a:r>
            <a:r>
              <a:rPr lang="sl-SI" sz="2400" dirty="0" err="1" smtClean="0"/>
              <a:t>the</a:t>
            </a:r>
            <a:r>
              <a:rPr lang="sl-SI" sz="2400" dirty="0" smtClean="0"/>
              <a:t> </a:t>
            </a:r>
            <a:r>
              <a:rPr lang="sl-SI" sz="2400" dirty="0" err="1" smtClean="0"/>
              <a:t>project</a:t>
            </a:r>
            <a:r>
              <a:rPr lang="sl-SI" sz="2400" dirty="0" smtClean="0"/>
              <a:t> </a:t>
            </a:r>
            <a:r>
              <a:rPr lang="en-GB" sz="2400" dirty="0" smtClean="0"/>
              <a:t>young people do:</a:t>
            </a:r>
            <a:endParaRPr lang="en-GB" sz="24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85435" y="2276872"/>
            <a:ext cx="4450661" cy="3881611"/>
          </a:xfrm>
        </p:spPr>
        <p:txBody>
          <a:bodyPr/>
          <a:lstStyle/>
          <a:p>
            <a:r>
              <a:rPr lang="en-US" sz="2000" dirty="0" smtClean="0">
                <a:solidFill>
                  <a:srgbClr val="002060"/>
                </a:solidFill>
              </a:rPr>
              <a:t>strengthen </a:t>
            </a:r>
            <a:r>
              <a:rPr lang="en-US" sz="2000" dirty="0">
                <a:solidFill>
                  <a:srgbClr val="002060"/>
                </a:solidFill>
              </a:rPr>
              <a:t>self-confidence, </a:t>
            </a:r>
            <a:endParaRPr lang="sl-SI" sz="2000" dirty="0" smtClean="0">
              <a:solidFill>
                <a:srgbClr val="002060"/>
              </a:solidFill>
            </a:endParaRPr>
          </a:p>
          <a:p>
            <a:r>
              <a:rPr lang="sl-SI" sz="2000" dirty="0" err="1" smtClean="0">
                <a:solidFill>
                  <a:srgbClr val="002060"/>
                </a:solidFill>
              </a:rPr>
              <a:t>confidence</a:t>
            </a:r>
            <a:r>
              <a:rPr lang="sl-SI" sz="2000" dirty="0" smtClean="0">
                <a:solidFill>
                  <a:srgbClr val="002060"/>
                </a:solidFill>
              </a:rPr>
              <a:t> in </a:t>
            </a:r>
            <a:r>
              <a:rPr lang="en-US" sz="2000" dirty="0" smtClean="0">
                <a:solidFill>
                  <a:srgbClr val="002060"/>
                </a:solidFill>
              </a:rPr>
              <a:t>their </a:t>
            </a:r>
            <a:r>
              <a:rPr lang="en-US" sz="2000" dirty="0">
                <a:solidFill>
                  <a:srgbClr val="002060"/>
                </a:solidFill>
              </a:rPr>
              <a:t>work and </a:t>
            </a:r>
            <a:r>
              <a:rPr lang="en-US" sz="2000" dirty="0" smtClean="0">
                <a:solidFill>
                  <a:srgbClr val="002060"/>
                </a:solidFill>
              </a:rPr>
              <a:t>thinking,</a:t>
            </a:r>
            <a:endParaRPr lang="sl-SI" sz="2000" dirty="0" smtClean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assess their own assumptions and </a:t>
            </a:r>
            <a:r>
              <a:rPr lang="en-US" sz="2000" dirty="0" smtClean="0">
                <a:solidFill>
                  <a:srgbClr val="002060"/>
                </a:solidFill>
              </a:rPr>
              <a:t>knowledge</a:t>
            </a:r>
            <a:endParaRPr lang="sl-SI" sz="2000" dirty="0" smtClean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learn how to clearly and publicly express their </a:t>
            </a:r>
            <a:r>
              <a:rPr lang="en-US" sz="2000" dirty="0" smtClean="0">
                <a:solidFill>
                  <a:srgbClr val="002060"/>
                </a:solidFill>
              </a:rPr>
              <a:t>opinions</a:t>
            </a:r>
            <a:endParaRPr lang="sl-SI" sz="2000" dirty="0" smtClean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develop certain skills important for life and critical thinking in </a:t>
            </a:r>
            <a:r>
              <a:rPr lang="en-US" sz="2000" dirty="0" smtClean="0">
                <a:solidFill>
                  <a:srgbClr val="002060"/>
                </a:solidFill>
              </a:rPr>
              <a:t>addition</a:t>
            </a:r>
            <a:endParaRPr lang="sl-SI" sz="2000" dirty="0" smtClean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develop (healthy) and the competitive spirit state and trained for effective presentation </a:t>
            </a:r>
            <a:r>
              <a:rPr lang="en-US" sz="2000" dirty="0" smtClean="0">
                <a:solidFill>
                  <a:srgbClr val="002060"/>
                </a:solidFill>
              </a:rPr>
              <a:t>skills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17</a:t>
            </a:fld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06" y="2384884"/>
            <a:ext cx="2829694" cy="212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47002"/>
            <a:ext cx="2736304" cy="205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5035336"/>
            <a:ext cx="2432472" cy="182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19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013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0" y="0"/>
          <a:ext cx="99060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CorelDRAW" r:id="rId4" imgW="1316736" imgH="1259190" progId="CorelDRAW.Graphic.13">
                  <p:embed/>
                </p:oleObj>
              </mc:Choice>
              <mc:Fallback>
                <p:oleObj name="CorelDRAW" r:id="rId4" imgW="1316736" imgH="125919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90600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0956711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sz="3200" dirty="0" smtClean="0">
                <a:solidFill>
                  <a:srgbClr val="99CC00"/>
                </a:solidFill>
              </a:rPr>
              <a:t>YOUTH RESEARCH WORK 1993 - 2012</a:t>
            </a:r>
            <a:endParaRPr lang="sl-SI" sz="3200" dirty="0">
              <a:solidFill>
                <a:srgbClr val="99CC00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z="2400" dirty="0" smtClean="0">
                <a:solidFill>
                  <a:srgbClr val="002060"/>
                </a:solidFill>
              </a:rPr>
              <a:t>20 REGIONAL COMPETITIONS </a:t>
            </a:r>
            <a:r>
              <a:rPr lang="sl-SI" sz="2400" dirty="0" err="1" smtClean="0">
                <a:solidFill>
                  <a:srgbClr val="002060"/>
                </a:solidFill>
              </a:rPr>
              <a:t>of</a:t>
            </a:r>
            <a:r>
              <a:rPr lang="sl-SI" sz="2400" dirty="0" smtClean="0">
                <a:solidFill>
                  <a:srgbClr val="002060"/>
                </a:solidFill>
              </a:rPr>
              <a:t> YOUNG RESEARCHERS FOR PRIMARY AND SECUNDARY SCHOOLS in Spodnje Podravje</a:t>
            </a: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graphicFrame>
        <p:nvGraphicFramePr>
          <p:cNvPr id="6" name="Predm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573599"/>
              </p:ext>
            </p:extLst>
          </p:nvPr>
        </p:nvGraphicFramePr>
        <p:xfrm>
          <a:off x="190092" y="3763389"/>
          <a:ext cx="8799822" cy="2055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Delovni list" r:id="rId4" imgW="8259975" imgH="1760183" progId="Excel.Sheet.8">
                  <p:embed/>
                </p:oleObj>
              </mc:Choice>
              <mc:Fallback>
                <p:oleObj name="Delovni list" r:id="rId4" imgW="8259975" imgH="1760183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092" y="3763389"/>
                        <a:ext cx="8799822" cy="2055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oljeZBesedilom 6"/>
          <p:cNvSpPr txBox="1"/>
          <p:nvPr/>
        </p:nvSpPr>
        <p:spPr>
          <a:xfrm>
            <a:off x="1043608" y="587727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CC0066"/>
                </a:solidFill>
              </a:rPr>
              <a:t>28 PRIMARY SCHOOLS</a:t>
            </a:r>
          </a:p>
          <a:p>
            <a:r>
              <a:rPr lang="sl-SI" b="1" dirty="0" smtClean="0">
                <a:solidFill>
                  <a:srgbClr val="CC0066"/>
                </a:solidFill>
              </a:rPr>
              <a:t>6 SECUNDARY SCHOOLS</a:t>
            </a:r>
            <a:endParaRPr lang="sl-SI" b="1" dirty="0">
              <a:solidFill>
                <a:srgbClr val="CC0066"/>
              </a:solidFill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5819058"/>
            <a:ext cx="1044116" cy="100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3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C0068-6C47-457A-AF5D-9F200F643CC8}" type="slidenum">
              <a:rPr lang="sl-SI" smtClean="0"/>
              <a:pPr>
                <a:defRPr/>
              </a:pPr>
              <a:t>2</a:t>
            </a:fld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9144000" cy="659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2866797" y="3647923"/>
            <a:ext cx="62772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smtClean="0">
                <a:solidFill>
                  <a:srgbClr val="CCFF33"/>
                </a:solidFill>
              </a:rPr>
              <a:t>PTUJ</a:t>
            </a:r>
          </a:p>
          <a:p>
            <a:pPr algn="r"/>
            <a:r>
              <a:rPr lang="en-US" sz="3200" b="1" smtClean="0">
                <a:solidFill>
                  <a:srgbClr val="CCFF33"/>
                </a:solidFill>
              </a:rPr>
              <a:t>The oldest town in Slovenia</a:t>
            </a:r>
          </a:p>
          <a:p>
            <a:pPr algn="r"/>
            <a:r>
              <a:rPr lang="en-US" sz="3200" b="1" smtClean="0">
                <a:solidFill>
                  <a:srgbClr val="CCFF33"/>
                </a:solidFill>
              </a:rPr>
              <a:t>Number of inhabitants: 23.716.</a:t>
            </a:r>
          </a:p>
          <a:p>
            <a:pPr algn="r"/>
            <a:r>
              <a:rPr lang="en-US" sz="3200" b="1" smtClean="0">
                <a:solidFill>
                  <a:srgbClr val="CCFF33"/>
                </a:solidFill>
              </a:rPr>
              <a:t>Region: Spodnje Podravje </a:t>
            </a:r>
          </a:p>
          <a:p>
            <a:pPr algn="r"/>
            <a:endParaRPr lang="en-US" sz="280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23555" name="Picture 4" descr="101_0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101_0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87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101_01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091042" y="152636"/>
            <a:ext cx="4876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>
                <a:solidFill>
                  <a:srgbClr val="FFFF00"/>
                </a:solidFill>
              </a:rPr>
              <a:t>INTERESTING AND INNOVATIVE PRESENTATIONS OF THEIR RESEARCH WORKS </a:t>
            </a:r>
            <a:endParaRPr lang="sl-SI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98384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ACTIVITIES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63588" y="2276872"/>
            <a:ext cx="8280412" cy="3809603"/>
          </a:xfrm>
        </p:spPr>
        <p:txBody>
          <a:bodyPr/>
          <a:lstStyle/>
          <a:p>
            <a:r>
              <a:rPr lang="sl-SI" sz="2000" dirty="0" smtClean="0">
                <a:solidFill>
                  <a:schemeClr val="bg2"/>
                </a:solidFill>
              </a:rPr>
              <a:t>PREPARATION OF THE TENDER FOR REGIONAL MEETING</a:t>
            </a:r>
          </a:p>
          <a:p>
            <a:r>
              <a:rPr lang="sl-SI" sz="2000" dirty="0" smtClean="0">
                <a:solidFill>
                  <a:schemeClr val="bg2"/>
                </a:solidFill>
              </a:rPr>
              <a:t>ACTUAL AND APPLIED TOPICS FOR THE RESEARCH WORKS WHICH CAN BE USEFULL IN THE LOCAL ENVIRONMENT</a:t>
            </a:r>
          </a:p>
          <a:p>
            <a:r>
              <a:rPr lang="sl-SI" sz="2000" dirty="0" smtClean="0">
                <a:solidFill>
                  <a:schemeClr val="bg2"/>
                </a:solidFill>
              </a:rPr>
              <a:t>STRUCTURE DESIGN OF THE RESEARCH PROJECT</a:t>
            </a:r>
          </a:p>
          <a:p>
            <a:r>
              <a:rPr lang="sl-SI" sz="2000" dirty="0" smtClean="0">
                <a:solidFill>
                  <a:schemeClr val="bg2"/>
                </a:solidFill>
              </a:rPr>
              <a:t>ASSISTANCE IN SELECTING APPROPRIATE RESEARCH METHODS</a:t>
            </a:r>
          </a:p>
          <a:p>
            <a:r>
              <a:rPr lang="sl-SI" sz="2000" dirty="0" smtClean="0">
                <a:solidFill>
                  <a:schemeClr val="bg2"/>
                </a:solidFill>
              </a:rPr>
              <a:t>TRAINING OF TRAINERS</a:t>
            </a:r>
          </a:p>
          <a:p>
            <a:r>
              <a:rPr lang="sl-SI" sz="2000" dirty="0" smtClean="0">
                <a:solidFill>
                  <a:schemeClr val="bg2"/>
                </a:solidFill>
              </a:rPr>
              <a:t>ORGANIZATION OF THE MEETINGS AND COMPETITION (REGINOAL AND NATIONAL MEETING)</a:t>
            </a:r>
          </a:p>
          <a:p>
            <a:r>
              <a:rPr lang="sl-SI" sz="2000" dirty="0" smtClean="0">
                <a:solidFill>
                  <a:schemeClr val="bg2"/>
                </a:solidFill>
              </a:rPr>
              <a:t>TRAINING OF REVIEWERS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PREPARATION AN</a:t>
            </a:r>
            <a:r>
              <a:rPr lang="sl-SI" sz="2000" dirty="0" smtClean="0">
                <a:solidFill>
                  <a:schemeClr val="accent2"/>
                </a:solidFill>
              </a:rPr>
              <a:t>D PUBLISH</a:t>
            </a:r>
            <a:r>
              <a:rPr lang="en-US" sz="2000" dirty="0" smtClean="0">
                <a:solidFill>
                  <a:schemeClr val="accent2"/>
                </a:solidFill>
              </a:rPr>
              <a:t> OF PROCEEDINGS OF THE</a:t>
            </a:r>
            <a:r>
              <a:rPr lang="sl-SI" sz="2000" dirty="0" smtClean="0">
                <a:solidFill>
                  <a:schemeClr val="accent2"/>
                </a:solidFill>
              </a:rPr>
              <a:t> RESEARCH</a:t>
            </a:r>
            <a:r>
              <a:rPr lang="en-US" sz="2000" dirty="0" smtClean="0">
                <a:solidFill>
                  <a:schemeClr val="accent2"/>
                </a:solidFill>
              </a:rPr>
              <a:t> TASKS</a:t>
            </a:r>
            <a:r>
              <a:rPr lang="sl-SI" sz="2000" dirty="0" smtClean="0">
                <a:solidFill>
                  <a:schemeClr val="accent2"/>
                </a:solidFill>
              </a:rPr>
              <a:t> AND REVIEWS</a:t>
            </a:r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sl-SI" sz="2000" dirty="0" smtClean="0">
                <a:solidFill>
                  <a:schemeClr val="bg2"/>
                </a:solidFill>
              </a:rPr>
              <a:t>PROMOTION OF THE PROJECT</a:t>
            </a:r>
          </a:p>
          <a:p>
            <a:endParaRPr lang="sl-SI" sz="2000" dirty="0" smtClean="0"/>
          </a:p>
          <a:p>
            <a:endParaRPr lang="sl-SI" sz="2000" dirty="0" smtClean="0"/>
          </a:p>
          <a:p>
            <a:endParaRPr lang="sl-SI" sz="2000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21</a:t>
            </a:fld>
            <a:endParaRPr lang="sl-S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08720"/>
            <a:ext cx="12922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579" y="6226443"/>
            <a:ext cx="6016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93196"/>
            <a:ext cx="1423454" cy="118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897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31747" name="Picture 4" descr="MR2008-srednje šole 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4175956" y="90872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>
                <a:solidFill>
                  <a:srgbClr val="FFFF00"/>
                </a:solidFill>
              </a:rPr>
              <a:t>AWARDS</a:t>
            </a:r>
            <a:endParaRPr lang="sl-SI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8450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40963" name="Picture 3" descr="DSC052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2267744" y="872716"/>
            <a:ext cx="4284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smtClean="0">
                <a:solidFill>
                  <a:srgbClr val="FFFF00"/>
                </a:solidFill>
              </a:rPr>
              <a:t>REVIEWERS</a:t>
            </a:r>
            <a:endParaRPr lang="sl-SI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9088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nautilu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0" y="0"/>
            <a:ext cx="9144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sz="5400" b="1" dirty="0">
                <a:latin typeface="Tahoma" pitchFamily="34" charset="0"/>
              </a:rPr>
              <a:t/>
            </a:r>
            <a:br>
              <a:rPr lang="sl-SI" sz="5400" b="1" dirty="0">
                <a:latin typeface="Tahoma" pitchFamily="34" charset="0"/>
              </a:rPr>
            </a:br>
            <a:r>
              <a:rPr lang="sl-SI" sz="4400" b="1" dirty="0" smtClean="0">
                <a:solidFill>
                  <a:srgbClr val="FFFF00"/>
                </a:solidFill>
                <a:latin typeface="Tahoma" pitchFamily="34" charset="0"/>
              </a:rPr>
              <a:t>PUBLICATION</a:t>
            </a:r>
          </a:p>
          <a:p>
            <a:pPr algn="ctr"/>
            <a:r>
              <a:rPr lang="sl-SI" sz="2000" b="1" dirty="0" smtClean="0">
                <a:latin typeface="Tahoma" pitchFamily="34" charset="0"/>
              </a:rPr>
              <a:t>MISCELLANY OF REVIEWS</a:t>
            </a:r>
            <a:endParaRPr lang="en-GB" sz="2000" b="1" dirty="0">
              <a:latin typeface="Tahoma" pitchFamily="34" charset="0"/>
            </a:endParaRPr>
          </a:p>
        </p:txBody>
      </p:sp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685800" y="3128963"/>
          <a:ext cx="3657600" cy="350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CorelDRAW" r:id="rId4" imgW="1316736" imgH="1259190" progId="CorelDRAW.Graphic.13">
                  <p:embed/>
                </p:oleObj>
              </mc:Choice>
              <mc:Fallback>
                <p:oleObj name="CorelDRAW" r:id="rId4" imgW="1316736" imgH="125919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128963"/>
                        <a:ext cx="3657600" cy="350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0" name="Object 5"/>
          <p:cNvGraphicFramePr>
            <a:graphicFrameLocks noChangeAspect="1"/>
          </p:cNvGraphicFramePr>
          <p:nvPr/>
        </p:nvGraphicFramePr>
        <p:xfrm>
          <a:off x="5257800" y="3952875"/>
          <a:ext cx="2743200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CorelDRAW" r:id="rId6" imgW="1316736" imgH="1259190" progId="CorelDRAW.Graphic.13">
                  <p:embed/>
                </p:oleObj>
              </mc:Choice>
              <mc:Fallback>
                <p:oleObj name="CorelDRAW" r:id="rId6" imgW="1316736" imgH="125919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952875"/>
                        <a:ext cx="2743200" cy="262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8705291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 descr="nautil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bistoum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0"/>
            <a:ext cx="425926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21507" name="Picture 3" descr="bistoum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85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071066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 descr="nautil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82950" name="Picture 6" descr="bistoum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9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" descr="bistoum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4267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648929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" descr="nautil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86024" name="Picture 8" descr="bistoum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93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9" descr="bistoum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762000"/>
            <a:ext cx="4673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350419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1" descr="nautil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-4614863" y="1611313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46084" name="Picture 10" descr="naslovnica bistroum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849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774298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800" dirty="0" smtClean="0">
                <a:solidFill>
                  <a:schemeClr val="accent2"/>
                </a:solidFill>
              </a:rPr>
              <a:t>Let this  saying lead young researchers in the spirit of free and open research creativity, curiosity and awareness of the importance of our own knowledge.</a:t>
            </a:r>
            <a:br>
              <a:rPr lang="en-GB" sz="2800" dirty="0" smtClean="0">
                <a:solidFill>
                  <a:schemeClr val="accent2"/>
                </a:solidFill>
              </a:rPr>
            </a:br>
            <a:endParaRPr lang="en-GB" sz="2800" dirty="0">
              <a:solidFill>
                <a:schemeClr val="accent2"/>
              </a:solidFill>
            </a:endParaRP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043608" y="908720"/>
            <a:ext cx="7772400" cy="1536191"/>
          </a:xfrm>
        </p:spPr>
        <p:txBody>
          <a:bodyPr/>
          <a:lstStyle/>
          <a:p>
            <a:pPr algn="ctr"/>
            <a:r>
              <a:rPr lang="en-GB" sz="3600" b="1" dirty="0" smtClean="0">
                <a:solidFill>
                  <a:srgbClr val="CC0066"/>
                </a:solidFill>
              </a:rPr>
              <a:t>"I heard and I forgot. </a:t>
            </a:r>
            <a:r>
              <a:rPr lang="en-US" sz="3600" b="1" dirty="0" smtClean="0">
                <a:solidFill>
                  <a:srgbClr val="CC0066"/>
                </a:solidFill>
              </a:rPr>
              <a:t>I </a:t>
            </a:r>
            <a:r>
              <a:rPr lang="en-US" sz="3600" b="1" dirty="0">
                <a:solidFill>
                  <a:srgbClr val="CC0066"/>
                </a:solidFill>
              </a:rPr>
              <a:t>saw and I remembered. I did and I can. "</a:t>
            </a:r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78A42-5727-4B1F-9D59-D78AB04AE9FB}" type="slidenum">
              <a:rPr lang="sl-SI" smtClean="0"/>
              <a:pPr>
                <a:defRPr/>
              </a:pPr>
              <a:t>29</a:t>
            </a:fld>
            <a:endParaRPr lang="sl-S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563813"/>
            <a:ext cx="1821606" cy="174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Spodnje Podravje</a:t>
            </a:r>
            <a:endParaRPr lang="en-GB" dirty="0"/>
          </a:p>
        </p:txBody>
      </p:sp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C0068-6C47-457A-AF5D-9F200F643CC8}" type="slidenum">
              <a:rPr lang="sl-SI" smtClean="0"/>
              <a:pPr>
                <a:defRPr/>
              </a:pPr>
              <a:t>3</a:t>
            </a:fld>
            <a:endParaRPr lang="sl-SI"/>
          </a:p>
        </p:txBody>
      </p:sp>
      <p:pic>
        <p:nvPicPr>
          <p:cNvPr id="1026" name="Picture 2" descr="http://www.radio-tednik.si/images/zeljevid_tedni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724" y="2384884"/>
            <a:ext cx="6051439" cy="41404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otnik 6"/>
          <p:cNvSpPr/>
          <p:nvPr/>
        </p:nvSpPr>
        <p:spPr>
          <a:xfrm>
            <a:off x="1115616" y="3969060"/>
            <a:ext cx="7812868" cy="25289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84076" y="4299173"/>
            <a:ext cx="7772400" cy="1362075"/>
          </a:xfrm>
        </p:spPr>
        <p:txBody>
          <a:bodyPr/>
          <a:lstStyle/>
          <a:p>
            <a:pPr algn="ctr"/>
            <a:r>
              <a:rPr lang="en-GB" sz="2800" b="0" cap="none" smtClean="0">
                <a:solidFill>
                  <a:srgbClr val="002060"/>
                </a:solidFill>
              </a:rPr>
              <a:t>ZRS Bistra Ptuj is a supporting environment for the regional development facilitating research, innovativeness, entrepreneurship and cooperation on all levels.</a:t>
            </a:r>
            <a:endParaRPr lang="en-GB" sz="2800" b="0" cap="none">
              <a:solidFill>
                <a:srgbClr val="002060"/>
              </a:solidFill>
            </a:endParaRPr>
          </a:p>
        </p:txBody>
      </p:sp>
      <p:sp>
        <p:nvSpPr>
          <p:cNvPr id="6" name="Ograda besedila 5"/>
          <p:cNvSpPr>
            <a:spLocks noGrp="1"/>
          </p:cNvSpPr>
          <p:nvPr>
            <p:ph type="body" idx="1"/>
          </p:nvPr>
        </p:nvSpPr>
        <p:spPr>
          <a:xfrm>
            <a:off x="971599" y="2348879"/>
            <a:ext cx="7523113" cy="2058021"/>
          </a:xfrm>
        </p:spPr>
        <p:txBody>
          <a:bodyPr/>
          <a:lstStyle/>
          <a:p>
            <a:pPr algn="ctr"/>
            <a:r>
              <a:rPr lang="en-GB" sz="3600" b="1" dirty="0" smtClean="0">
                <a:solidFill>
                  <a:srgbClr val="99CC00"/>
                </a:solidFill>
              </a:rPr>
              <a:t>ZRS BISTRA PTUJ</a:t>
            </a:r>
            <a:r>
              <a:rPr lang="sl-SI" sz="3600" b="1" dirty="0" smtClean="0">
                <a:solidFill>
                  <a:srgbClr val="99CC00"/>
                </a:solidFill>
              </a:rPr>
              <a:t> </a:t>
            </a:r>
            <a:r>
              <a:rPr lang="sl-SI" sz="3600" b="1" dirty="0" err="1" smtClean="0">
                <a:solidFill>
                  <a:srgbClr val="99CC00"/>
                </a:solidFill>
              </a:rPr>
              <a:t>est</a:t>
            </a:r>
            <a:r>
              <a:rPr lang="sl-SI" sz="3600" b="1" dirty="0" smtClean="0">
                <a:solidFill>
                  <a:srgbClr val="99CC00"/>
                </a:solidFill>
              </a:rPr>
              <a:t>. 1994</a:t>
            </a:r>
          </a:p>
          <a:p>
            <a:pPr algn="ctr"/>
            <a:endParaRPr lang="en-GB" sz="16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algn="ctr"/>
            <a:r>
              <a:rPr lang="en-GB" sz="3200" dirty="0" smtClean="0">
                <a:solidFill>
                  <a:schemeClr val="accent3">
                    <a:lumMod val="25000"/>
                  </a:schemeClr>
                </a:solidFill>
              </a:rPr>
              <a:t>Scientific research centre </a:t>
            </a:r>
          </a:p>
          <a:p>
            <a:pPr algn="ctr"/>
            <a:r>
              <a:rPr lang="en-GB" sz="3200" dirty="0" smtClean="0">
                <a:solidFill>
                  <a:schemeClr val="accent3">
                    <a:lumMod val="25000"/>
                  </a:schemeClr>
                </a:solidFill>
              </a:rPr>
              <a:t>BISTRA PTUJ</a:t>
            </a:r>
          </a:p>
          <a:p>
            <a:pPr algn="ctr"/>
            <a:endParaRPr lang="en-GB" dirty="0" smtClean="0">
              <a:solidFill>
                <a:schemeClr val="accent3">
                  <a:lumMod val="10000"/>
                </a:schemeClr>
              </a:solidFill>
            </a:endParaRPr>
          </a:p>
          <a:p>
            <a:endParaRPr lang="en-GB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0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2400" dirty="0"/>
              <a:t>SRC Bistra Ptuj presents </a:t>
            </a:r>
            <a:r>
              <a:rPr lang="en-US" sz="2400" u="sng" dirty="0"/>
              <a:t>a supporting structure of the developmental environment</a:t>
            </a:r>
            <a:r>
              <a:rPr lang="en-US" sz="2400" dirty="0"/>
              <a:t> of the region, intended for local communities and enterprises.</a:t>
            </a:r>
            <a:endParaRPr lang="en-GB" sz="2400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39098-7B31-425C-BFF7-826EDDD1018A}" type="slidenum">
              <a:rPr lang="sl-SI" smtClean="0"/>
              <a:pPr>
                <a:defRPr/>
              </a:pPr>
              <a:t>5</a:t>
            </a:fld>
            <a:endParaRPr lang="sl-SI"/>
          </a:p>
        </p:txBody>
      </p:sp>
      <p:sp>
        <p:nvSpPr>
          <p:cNvPr id="7" name="Ograda vsebine 2"/>
          <p:cNvSpPr txBox="1">
            <a:spLocks/>
          </p:cNvSpPr>
          <p:nvPr/>
        </p:nvSpPr>
        <p:spPr bwMode="auto">
          <a:xfrm>
            <a:off x="899592" y="1952836"/>
            <a:ext cx="3528392" cy="491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AutoNum type="arabicPeriod"/>
            </a:pPr>
            <a:r>
              <a:rPr lang="sl-SI" b="1" dirty="0" smtClean="0">
                <a:solidFill>
                  <a:schemeClr val="accent3">
                    <a:lumMod val="25000"/>
                  </a:schemeClr>
                </a:solidFill>
                <a:latin typeface="+mn-lt"/>
              </a:rPr>
              <a:t>OUR AIM: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AutoNum type="arabicPeriod"/>
            </a:pPr>
            <a:r>
              <a:rPr lang="en-GB" b="1" dirty="0" smtClean="0">
                <a:solidFill>
                  <a:schemeClr val="accent3">
                    <a:lumMod val="25000"/>
                  </a:schemeClr>
                </a:solidFill>
                <a:latin typeface="+mn-lt"/>
              </a:rPr>
              <a:t>Development excellence of  the region Spodnje Podravje.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AutoNum type="arabicPeriod"/>
            </a:pPr>
            <a:r>
              <a:rPr lang="en-GB" b="1" dirty="0" smtClean="0">
                <a:solidFill>
                  <a:schemeClr val="accent3">
                    <a:lumMod val="25000"/>
                  </a:schemeClr>
                </a:solidFill>
                <a:latin typeface="+mn-lt"/>
              </a:rPr>
              <a:t>Networking in research.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AutoNum type="arabicPeriod"/>
            </a:pPr>
            <a:r>
              <a:rPr lang="en-GB" b="1" dirty="0" smtClean="0">
                <a:solidFill>
                  <a:schemeClr val="accent3">
                    <a:lumMod val="25000"/>
                  </a:schemeClr>
                </a:solidFill>
                <a:latin typeface="+mn-lt"/>
              </a:rPr>
              <a:t>Knowledge transfer from research institutions to  enterprises.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AutoNum type="arabicPeriod"/>
            </a:pPr>
            <a:r>
              <a:rPr lang="en-GB" b="1" dirty="0" smtClean="0">
                <a:solidFill>
                  <a:schemeClr val="accent3">
                    <a:lumMod val="25000"/>
                  </a:schemeClr>
                </a:solidFill>
                <a:latin typeface="+mn-lt"/>
              </a:rPr>
              <a:t>Co-creation of research ideas and their transfer to research environment.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AutoNum type="arabicPeriod"/>
            </a:pPr>
            <a:r>
              <a:rPr lang="en-GB" b="1" dirty="0" smtClean="0">
                <a:solidFill>
                  <a:schemeClr val="accent3">
                    <a:lumMod val="25000"/>
                  </a:schemeClr>
                </a:solidFill>
                <a:latin typeface="+mn-lt"/>
              </a:rPr>
              <a:t>Promotion, creation and shaping the knowledge and human resources in the region.</a:t>
            </a: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GB" sz="1600" b="1" dirty="0" smtClean="0">
              <a:solidFill>
                <a:srgbClr val="113886"/>
              </a:solidFill>
              <a:latin typeface="+mn-lt"/>
            </a:endParaRP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GB" sz="1600" b="1" dirty="0" smtClean="0">
              <a:solidFill>
                <a:srgbClr val="113886"/>
              </a:solidFill>
              <a:latin typeface="+mn-lt"/>
            </a:endParaRPr>
          </a:p>
          <a:p>
            <a:pPr algn="just" eaLnBrk="1" hangingPunct="1">
              <a:spcBef>
                <a:spcPct val="20000"/>
              </a:spcBef>
              <a:spcAft>
                <a:spcPts val="6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GB" sz="1600" b="1" dirty="0">
              <a:solidFill>
                <a:srgbClr val="113886"/>
              </a:solidFill>
              <a:latin typeface="+mn-lt"/>
            </a:endParaRPr>
          </a:p>
        </p:txBody>
      </p:sp>
      <p:pic>
        <p:nvPicPr>
          <p:cNvPr id="8194" name="Picture 2" descr="D:\Dokumenti osebe sandra\Moje slike\diagram_big2_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394428"/>
            <a:ext cx="4170412" cy="398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rgbClr val="99CC00"/>
                </a:solidFill>
              </a:rPr>
              <a:t>Human resources of Bistra</a:t>
            </a:r>
            <a:endParaRPr lang="en-GB" dirty="0">
              <a:solidFill>
                <a:srgbClr val="99CC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971600" y="2276872"/>
            <a:ext cx="7981950" cy="365226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sz="2400" b="1" u="sng" dirty="0" smtClean="0">
                <a:solidFill>
                  <a:srgbClr val="99CC00"/>
                </a:solidFill>
                <a:cs typeface="Arial" charset="0"/>
              </a:rPr>
              <a:t>23</a:t>
            </a:r>
            <a:r>
              <a:rPr lang="en-GB" sz="2400" b="1" u="sng" dirty="0" smtClean="0">
                <a:solidFill>
                  <a:srgbClr val="99CC00"/>
                </a:solidFill>
                <a:cs typeface="Arial" charset="0"/>
              </a:rPr>
              <a:t> full-timers: </a:t>
            </a:r>
          </a:p>
          <a:p>
            <a:pPr marL="0" indent="0" eaLnBrk="1" hangingPunct="1">
              <a:buNone/>
            </a:pPr>
            <a:endParaRPr lang="en-GB" sz="2400" dirty="0" smtClean="0">
              <a:solidFill>
                <a:schemeClr val="accent3">
                  <a:lumMod val="25000"/>
                </a:schemeClr>
              </a:solidFill>
              <a:latin typeface="Cambria" pitchFamily="18" charset="0"/>
              <a:cs typeface="Arial" charset="0"/>
            </a:endParaRPr>
          </a:p>
          <a:p>
            <a:pPr lvl="1" eaLnBrk="1" hangingPunct="1">
              <a:spcBef>
                <a:spcPts val="0"/>
              </a:spcBef>
              <a:buClr>
                <a:schemeClr val="accent3">
                  <a:lumMod val="10000"/>
                </a:schemeClr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6 experts for EU funds</a:t>
            </a:r>
            <a:endParaRPr lang="sl-SI" sz="2000" dirty="0" smtClean="0">
              <a:solidFill>
                <a:schemeClr val="accent3">
                  <a:lumMod val="25000"/>
                </a:schemeClr>
              </a:solidFill>
              <a:cs typeface="Arial" charset="0"/>
            </a:endParaRPr>
          </a:p>
          <a:p>
            <a:pPr lvl="1" eaLnBrk="1" hangingPunct="1">
              <a:spcBef>
                <a:spcPts val="0"/>
              </a:spcBef>
              <a:buClr>
                <a:schemeClr val="accent3">
                  <a:lumMod val="10000"/>
                </a:schemeClr>
              </a:buClr>
              <a:buFont typeface="Wingdings" pitchFamily="2" charset="2"/>
              <a:buChar char="Ø"/>
            </a:pPr>
            <a:r>
              <a:rPr lang="sl-SI" sz="2000" dirty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3</a:t>
            </a:r>
            <a:r>
              <a:rPr lang="sl-SI" sz="2000" dirty="0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 </a:t>
            </a:r>
            <a:r>
              <a:rPr lang="sl-SI" sz="2000" dirty="0" err="1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regional</a:t>
            </a:r>
            <a:r>
              <a:rPr lang="sl-SI" sz="2000" dirty="0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 </a:t>
            </a:r>
            <a:r>
              <a:rPr lang="sl-SI" sz="2000" dirty="0" err="1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managers</a:t>
            </a:r>
            <a:endParaRPr lang="en-GB" sz="800" dirty="0" smtClean="0">
              <a:solidFill>
                <a:schemeClr val="accent3">
                  <a:lumMod val="25000"/>
                </a:schemeClr>
              </a:solidFill>
              <a:cs typeface="Arial" charset="0"/>
            </a:endParaRPr>
          </a:p>
          <a:p>
            <a:pPr lvl="1" eaLnBrk="1" hangingPunct="1">
              <a:spcBef>
                <a:spcPts val="0"/>
              </a:spcBef>
              <a:buClr>
                <a:schemeClr val="accent3">
                  <a:lumMod val="10000"/>
                </a:schemeClr>
              </a:buClr>
            </a:pPr>
            <a:r>
              <a:rPr lang="en-GB" sz="2000" dirty="0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5  R&amp;D experts</a:t>
            </a:r>
            <a:endParaRPr lang="en-GB" sz="800" dirty="0" smtClean="0">
              <a:solidFill>
                <a:schemeClr val="accent3">
                  <a:lumMod val="25000"/>
                </a:schemeClr>
              </a:solidFill>
              <a:cs typeface="Arial" charset="0"/>
            </a:endParaRPr>
          </a:p>
          <a:p>
            <a:pPr lvl="1" eaLnBrk="1" hangingPunct="1">
              <a:spcBef>
                <a:spcPts val="0"/>
              </a:spcBef>
              <a:buClr>
                <a:schemeClr val="accent3">
                  <a:lumMod val="10000"/>
                </a:schemeClr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5 </a:t>
            </a:r>
            <a:r>
              <a:rPr lang="en-GB" sz="2000" dirty="0" err="1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Ph.D</a:t>
            </a:r>
            <a:r>
              <a:rPr lang="en-GB" sz="2000" dirty="0" smtClean="0">
                <a:solidFill>
                  <a:schemeClr val="accent3">
                    <a:lumMod val="25000"/>
                  </a:schemeClr>
                </a:solidFill>
                <a:cs typeface="Arial" charset="0"/>
              </a:rPr>
              <a:t>, 1 M.Sc., 4 Ph.D. students </a:t>
            </a:r>
          </a:p>
          <a:p>
            <a:pPr marL="0" indent="0">
              <a:buClr>
                <a:schemeClr val="accent3">
                  <a:lumMod val="10000"/>
                </a:schemeClr>
              </a:buClr>
              <a:buNone/>
            </a:pP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29200"/>
            <a:ext cx="20955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5624488"/>
            <a:ext cx="1508125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29200"/>
            <a:ext cx="20955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5185700"/>
            <a:ext cx="1476164" cy="148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solidFill>
                  <a:srgbClr val="002060"/>
                </a:solidFill>
              </a:rPr>
              <a:t>Regional development agency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solidFill>
                  <a:srgbClr val="002060"/>
                </a:solidFill>
              </a:rPr>
              <a:t>Research group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solidFill>
                  <a:srgbClr val="002060"/>
                </a:solidFill>
              </a:rPr>
              <a:t>Project group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solidFill>
                  <a:srgbClr val="002060"/>
                </a:solidFill>
              </a:rPr>
              <a:t>Centre for development of entrepreneurship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GB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GB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Bistra groups / units</a:t>
            </a:r>
            <a:endParaRPr lang="en-GB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7</a:t>
            </a:fld>
            <a:endParaRPr lang="sl-SI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radio-tednik.si/images/zeljevid_tedni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548680"/>
            <a:ext cx="1999606" cy="1368152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Regional development agency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Regarding regional development and entrepreneurship we offer a comprehensive organizational, technical and financial support to the region of Spodnje Podravje.</a:t>
            </a:r>
            <a:endParaRPr lang="sl-SI" dirty="0" smtClean="0">
              <a:solidFill>
                <a:srgbClr val="002060"/>
              </a:solidFill>
            </a:endParaRP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Following the objective of balanced regional development considering the Act on the promotion of balanced regional development and its implementing regulations.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8</a:t>
            </a:fld>
            <a:endParaRPr lang="sl-SI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39187"/>
            <a:ext cx="1800199" cy="134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Research group</a:t>
            </a:r>
            <a:endParaRPr lang="en-GB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Generating creative research and development space between business and academia.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Applied research – new products, new technologies.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Supporting the introduction of newly developed solutions to the production lines.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Networking and knowledge transfer from universities and institutes to the economy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2B5324-037E-4A3B-9262-CD2E23666BDB}" type="slidenum">
              <a:rPr lang="sl-SI" smtClean="0"/>
              <a:pPr>
                <a:defRPr/>
              </a:pPr>
              <a:t>9</a:t>
            </a:fld>
            <a:endParaRPr lang="sl-S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psule">
  <a:themeElements>
    <a:clrScheme name="Kapsule 3">
      <a:dk1>
        <a:srgbClr val="006699"/>
      </a:dk1>
      <a:lt1>
        <a:srgbClr val="FFFFFF"/>
      </a:lt1>
      <a:dk2>
        <a:srgbClr val="6699FF"/>
      </a:dk2>
      <a:lt2>
        <a:srgbClr val="FFFFFF"/>
      </a:lt2>
      <a:accent1>
        <a:srgbClr val="33CCCC"/>
      </a:accent1>
      <a:accent2>
        <a:srgbClr val="006699"/>
      </a:accent2>
      <a:accent3>
        <a:srgbClr val="B8CAFF"/>
      </a:accent3>
      <a:accent4>
        <a:srgbClr val="DADADA"/>
      </a:accent4>
      <a:accent5>
        <a:srgbClr val="ADE2E2"/>
      </a:accent5>
      <a:accent6>
        <a:srgbClr val="005C8A"/>
      </a:accent6>
      <a:hlink>
        <a:srgbClr val="99CC00"/>
      </a:hlink>
      <a:folHlink>
        <a:srgbClr val="FFFFCC"/>
      </a:folHlink>
    </a:clrScheme>
    <a:fontScheme name="Kapsu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u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u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u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4742</TotalTime>
  <Words>811</Words>
  <Application>Microsoft Office PowerPoint</Application>
  <PresentationFormat>Prikaz na zaslonu (4:3)</PresentationFormat>
  <Paragraphs>127</Paragraphs>
  <Slides>29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2</vt:i4>
      </vt:variant>
      <vt:variant>
        <vt:lpstr>Naslovi slajdova</vt:lpstr>
      </vt:variant>
      <vt:variant>
        <vt:i4>29</vt:i4>
      </vt:variant>
    </vt:vector>
  </HeadingPairs>
  <TitlesOfParts>
    <vt:vector size="32" baseType="lpstr">
      <vt:lpstr>Kapsule</vt:lpstr>
      <vt:lpstr>CorelDRAW</vt:lpstr>
      <vt:lpstr>Delovni list</vt:lpstr>
      <vt:lpstr>SRC BISTRA PTUJ LINKING BUSINESS, RESEARCH AND LOCAL COMMUNITY FOR FUTURE ECONOMY</vt:lpstr>
      <vt:lpstr>PowerPointova prezentacija</vt:lpstr>
      <vt:lpstr>Spodnje Podravje</vt:lpstr>
      <vt:lpstr>ZRS Bistra Ptuj is a supporting environment for the regional development facilitating research, innovativeness, entrepreneurship and cooperation on all levels.</vt:lpstr>
      <vt:lpstr>SRC Bistra Ptuj presents a supporting structure of the developmental environment of the region, intended for local communities and enterprises.</vt:lpstr>
      <vt:lpstr>Human resources of Bistra</vt:lpstr>
      <vt:lpstr>Bistra groups / units</vt:lpstr>
      <vt:lpstr>Regional development agency</vt:lpstr>
      <vt:lpstr>Research group</vt:lpstr>
      <vt:lpstr>Project group</vt:lpstr>
      <vt:lpstr>Centre for development of entrepreneurship</vt:lpstr>
      <vt:lpstr>References - research</vt:lpstr>
      <vt:lpstr>References – cooperation </vt:lpstr>
      <vt:lpstr>YOUTH RESEARCH</vt:lpstr>
      <vt:lpstr>PowerPointova prezentacija</vt:lpstr>
      <vt:lpstr>PowerPointova prezentacija</vt:lpstr>
      <vt:lpstr>By participating in the project young people do:</vt:lpstr>
      <vt:lpstr>PowerPointova prezentacija</vt:lpstr>
      <vt:lpstr>YOUTH RESEARCH WORK 1993 - 2012</vt:lpstr>
      <vt:lpstr>PowerPointova prezentacija</vt:lpstr>
      <vt:lpstr>ACTIVITIES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Let this  saying lead young researchers in the spirit of free and open research creativity, curiosity and awareness of the importance of our own knowledge.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Razvoj lokalnih grozdov v Sloveniji</dc:title>
  <dc:creator>pc plus</dc:creator>
  <cp:lastModifiedBy>REDEA_artec</cp:lastModifiedBy>
  <cp:revision>530</cp:revision>
  <cp:lastPrinted>2003-06-09T06:24:09Z</cp:lastPrinted>
  <dcterms:created xsi:type="dcterms:W3CDTF">2003-06-08T19:03:00Z</dcterms:created>
  <dcterms:modified xsi:type="dcterms:W3CDTF">2012-02-25T08:12:53Z</dcterms:modified>
</cp:coreProperties>
</file>